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423" r:id="rId2"/>
    <p:sldId id="424" r:id="rId3"/>
    <p:sldId id="425" r:id="rId4"/>
    <p:sldId id="484" r:id="rId5"/>
    <p:sldId id="385" r:id="rId6"/>
    <p:sldId id="493" r:id="rId7"/>
    <p:sldId id="494" r:id="rId8"/>
    <p:sldId id="495" r:id="rId9"/>
    <p:sldId id="437" r:id="rId10"/>
    <p:sldId id="432" r:id="rId11"/>
    <p:sldId id="426" r:id="rId12"/>
    <p:sldId id="485" r:id="rId13"/>
    <p:sldId id="486" r:id="rId14"/>
    <p:sldId id="488" r:id="rId15"/>
    <p:sldId id="487" r:id="rId16"/>
    <p:sldId id="427" r:id="rId17"/>
    <p:sldId id="489" r:id="rId18"/>
    <p:sldId id="492" r:id="rId19"/>
    <p:sldId id="433" r:id="rId20"/>
    <p:sldId id="490" r:id="rId21"/>
    <p:sldId id="491"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70" d="100"/>
          <a:sy n="70" d="100"/>
        </p:scale>
        <p:origin x="1166" y="3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nl-NL"/>
              <a:t>Klik om stijl te bewerken</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0D8F9AC2-9CEA-47CA-8208-443B285862EC}" type="datetimeFigureOut">
              <a:rPr lang="nl-NL" smtClean="0"/>
              <a:t>20-11-2022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B2019-DC2B-4018-9F62-B1A17962870B}" type="slidenum">
              <a:rPr lang="nl-NL" smtClean="0"/>
              <a:t>‹nr.›</a:t>
            </a:fld>
            <a:endParaRPr lang="nl-NL"/>
          </a:p>
        </p:txBody>
      </p:sp>
    </p:spTree>
    <p:extLst>
      <p:ext uri="{BB962C8B-B14F-4D97-AF65-F5344CB8AC3E}">
        <p14:creationId xmlns:p14="http://schemas.microsoft.com/office/powerpoint/2010/main" val="2077719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nl-NL"/>
              <a:t>Klik om stijl te bewerken</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0D8F9AC2-9CEA-47CA-8208-443B285862EC}" type="datetimeFigureOut">
              <a:rPr lang="nl-NL" smtClean="0"/>
              <a:t>20-11-2022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B2019-DC2B-4018-9F62-B1A17962870B}" type="slidenum">
              <a:rPr lang="nl-NL" smtClean="0"/>
              <a:t>‹nr.›</a:t>
            </a:fld>
            <a:endParaRPr lang="nl-NL"/>
          </a:p>
        </p:txBody>
      </p:sp>
    </p:spTree>
    <p:extLst>
      <p:ext uri="{BB962C8B-B14F-4D97-AF65-F5344CB8AC3E}">
        <p14:creationId xmlns:p14="http://schemas.microsoft.com/office/powerpoint/2010/main" val="1648119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nl-NL"/>
              <a:t>Klik om stijl te bewerken</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0D8F9AC2-9CEA-47CA-8208-443B285862EC}" type="datetimeFigureOut">
              <a:rPr lang="nl-NL" smtClean="0"/>
              <a:t>20-11-2022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B2019-DC2B-4018-9F62-B1A17962870B}" type="slidenum">
              <a:rPr lang="nl-NL" smtClean="0"/>
              <a:t>‹nr.›</a:t>
            </a:fld>
            <a:endParaRPr lang="nl-NL"/>
          </a:p>
        </p:txBody>
      </p:sp>
    </p:spTree>
    <p:extLst>
      <p:ext uri="{BB962C8B-B14F-4D97-AF65-F5344CB8AC3E}">
        <p14:creationId xmlns:p14="http://schemas.microsoft.com/office/powerpoint/2010/main" val="5111607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nl-NL"/>
              <a:t>Klik om stijl te bewerken</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0D8F9AC2-9CEA-47CA-8208-443B285862EC}" type="datetimeFigureOut">
              <a:rPr lang="nl-NL" smtClean="0"/>
              <a:t>20-11-2022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B2019-DC2B-4018-9F62-B1A17962870B}" type="slidenum">
              <a:rPr lang="nl-NL" smtClean="0"/>
              <a:t>‹nr.›</a:t>
            </a:fld>
            <a:endParaRPr lang="nl-NL"/>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65601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nl-NL"/>
              <a:t>Klik om stijl te bewerken</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0D8F9AC2-9CEA-47CA-8208-443B285862EC}" type="datetimeFigureOut">
              <a:rPr lang="nl-NL" smtClean="0"/>
              <a:t>20-11-2022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B2019-DC2B-4018-9F62-B1A17962870B}" type="slidenum">
              <a:rPr lang="nl-NL" smtClean="0"/>
              <a:t>‹nr.›</a:t>
            </a:fld>
            <a:endParaRPr lang="nl-NL"/>
          </a:p>
        </p:txBody>
      </p:sp>
    </p:spTree>
    <p:extLst>
      <p:ext uri="{BB962C8B-B14F-4D97-AF65-F5344CB8AC3E}">
        <p14:creationId xmlns:p14="http://schemas.microsoft.com/office/powerpoint/2010/main" val="31464623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nl-NL"/>
              <a:t>Klik om stijl te bewerken</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3" name="Date Placeholder 2"/>
          <p:cNvSpPr>
            <a:spLocks noGrp="1"/>
          </p:cNvSpPr>
          <p:nvPr>
            <p:ph type="dt" sz="half" idx="10"/>
          </p:nvPr>
        </p:nvSpPr>
        <p:spPr/>
        <p:txBody>
          <a:bodyPr/>
          <a:lstStyle/>
          <a:p>
            <a:fld id="{0D8F9AC2-9CEA-47CA-8208-443B285862EC}" type="datetimeFigureOut">
              <a:rPr lang="nl-NL" smtClean="0"/>
              <a:t>20-11-2022</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14FB2019-DC2B-4018-9F62-B1A17962870B}" type="slidenum">
              <a:rPr lang="nl-NL" smtClean="0"/>
              <a:t>‹nr.›</a:t>
            </a:fld>
            <a:endParaRPr lang="nl-NL"/>
          </a:p>
        </p:txBody>
      </p:sp>
    </p:spTree>
    <p:extLst>
      <p:ext uri="{BB962C8B-B14F-4D97-AF65-F5344CB8AC3E}">
        <p14:creationId xmlns:p14="http://schemas.microsoft.com/office/powerpoint/2010/main" val="18582325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nl-NL"/>
              <a:t>Klik om stijl te bewerken</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3" name="Date Placeholder 2"/>
          <p:cNvSpPr>
            <a:spLocks noGrp="1"/>
          </p:cNvSpPr>
          <p:nvPr>
            <p:ph type="dt" sz="half" idx="10"/>
          </p:nvPr>
        </p:nvSpPr>
        <p:spPr/>
        <p:txBody>
          <a:bodyPr/>
          <a:lstStyle/>
          <a:p>
            <a:fld id="{0D8F9AC2-9CEA-47CA-8208-443B285862EC}" type="datetimeFigureOut">
              <a:rPr lang="nl-NL" smtClean="0"/>
              <a:t>20-11-2022</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14FB2019-DC2B-4018-9F62-B1A17962870B}" type="slidenum">
              <a:rPr lang="nl-NL" smtClean="0"/>
              <a:t>‹nr.›</a:t>
            </a:fld>
            <a:endParaRPr lang="nl-NL"/>
          </a:p>
        </p:txBody>
      </p:sp>
    </p:spTree>
    <p:extLst>
      <p:ext uri="{BB962C8B-B14F-4D97-AF65-F5344CB8AC3E}">
        <p14:creationId xmlns:p14="http://schemas.microsoft.com/office/powerpoint/2010/main" val="39276596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0D8F9AC2-9CEA-47CA-8208-443B285862EC}" type="datetimeFigureOut">
              <a:rPr lang="nl-NL" smtClean="0"/>
              <a:t>20-11-2022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B2019-DC2B-4018-9F62-B1A17962870B}" type="slidenum">
              <a:rPr lang="nl-NL" smtClean="0"/>
              <a:t>‹nr.›</a:t>
            </a:fld>
            <a:endParaRPr lang="nl-NL"/>
          </a:p>
        </p:txBody>
      </p:sp>
    </p:spTree>
    <p:extLst>
      <p:ext uri="{BB962C8B-B14F-4D97-AF65-F5344CB8AC3E}">
        <p14:creationId xmlns:p14="http://schemas.microsoft.com/office/powerpoint/2010/main" val="2815353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nl-NL"/>
              <a:t>Klik om stijl te bewerken</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0D8F9AC2-9CEA-47CA-8208-443B285862EC}" type="datetimeFigureOut">
              <a:rPr lang="nl-NL" smtClean="0"/>
              <a:t>20-11-2022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B2019-DC2B-4018-9F62-B1A17962870B}" type="slidenum">
              <a:rPr lang="nl-NL" smtClean="0"/>
              <a:t>‹nr.›</a:t>
            </a:fld>
            <a:endParaRPr lang="nl-NL"/>
          </a:p>
        </p:txBody>
      </p:sp>
    </p:spTree>
    <p:extLst>
      <p:ext uri="{BB962C8B-B14F-4D97-AF65-F5344CB8AC3E}">
        <p14:creationId xmlns:p14="http://schemas.microsoft.com/office/powerpoint/2010/main" val="853823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0D8F9AC2-9CEA-47CA-8208-443B285862EC}" type="datetimeFigureOut">
              <a:rPr lang="nl-NL" smtClean="0"/>
              <a:t>20-11-2022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B2019-DC2B-4018-9F62-B1A17962870B}" type="slidenum">
              <a:rPr lang="nl-NL" smtClean="0"/>
              <a:t>‹nr.›</a:t>
            </a:fld>
            <a:endParaRPr lang="nl-NL"/>
          </a:p>
        </p:txBody>
      </p:sp>
    </p:spTree>
    <p:extLst>
      <p:ext uri="{BB962C8B-B14F-4D97-AF65-F5344CB8AC3E}">
        <p14:creationId xmlns:p14="http://schemas.microsoft.com/office/powerpoint/2010/main" val="1844035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nl-NL"/>
              <a:t>Klik om stijl te bewerken</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0D8F9AC2-9CEA-47CA-8208-443B285862EC}" type="datetimeFigureOut">
              <a:rPr lang="nl-NL" smtClean="0"/>
              <a:t>20-11-2022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B2019-DC2B-4018-9F62-B1A17962870B}" type="slidenum">
              <a:rPr lang="nl-NL" smtClean="0"/>
              <a:t>‹nr.›</a:t>
            </a:fld>
            <a:endParaRPr lang="nl-NL"/>
          </a:p>
        </p:txBody>
      </p:sp>
    </p:spTree>
    <p:extLst>
      <p:ext uri="{BB962C8B-B14F-4D97-AF65-F5344CB8AC3E}">
        <p14:creationId xmlns:p14="http://schemas.microsoft.com/office/powerpoint/2010/main" val="2725709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nl-NL"/>
              <a:t>Klik om stijl te bewerken</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0D8F9AC2-9CEA-47CA-8208-443B285862EC}" type="datetimeFigureOut">
              <a:rPr lang="nl-NL" smtClean="0"/>
              <a:t>20-11-2022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B2019-DC2B-4018-9F62-B1A17962870B}" type="slidenum">
              <a:rPr lang="nl-NL" smtClean="0"/>
              <a:t>‹nr.›</a:t>
            </a:fld>
            <a:endParaRPr lang="nl-NL"/>
          </a:p>
        </p:txBody>
      </p:sp>
    </p:spTree>
    <p:extLst>
      <p:ext uri="{BB962C8B-B14F-4D97-AF65-F5344CB8AC3E}">
        <p14:creationId xmlns:p14="http://schemas.microsoft.com/office/powerpoint/2010/main" val="3611849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nl-NL"/>
              <a:t>Klik om stijl te bewerken</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913795" y="2912232"/>
            <a:ext cx="5107208" cy="287896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172200" y="2912232"/>
            <a:ext cx="5095357" cy="287896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0D8F9AC2-9CEA-47CA-8208-443B285862EC}" type="datetimeFigureOut">
              <a:rPr lang="nl-NL" smtClean="0"/>
              <a:t>20-11-2022</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14FB2019-DC2B-4018-9F62-B1A17962870B}" type="slidenum">
              <a:rPr lang="nl-NL" smtClean="0"/>
              <a:t>‹nr.›</a:t>
            </a:fld>
            <a:endParaRPr lang="nl-NL"/>
          </a:p>
        </p:txBody>
      </p:sp>
    </p:spTree>
    <p:extLst>
      <p:ext uri="{BB962C8B-B14F-4D97-AF65-F5344CB8AC3E}">
        <p14:creationId xmlns:p14="http://schemas.microsoft.com/office/powerpoint/2010/main" val="1268970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0D8F9AC2-9CEA-47CA-8208-443B285862EC}" type="datetimeFigureOut">
              <a:rPr lang="nl-NL" smtClean="0"/>
              <a:t>20-11-2022</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14FB2019-DC2B-4018-9F62-B1A17962870B}" type="slidenum">
              <a:rPr lang="nl-NL" smtClean="0"/>
              <a:t>‹nr.›</a:t>
            </a:fld>
            <a:endParaRPr lang="nl-NL"/>
          </a:p>
        </p:txBody>
      </p:sp>
    </p:spTree>
    <p:extLst>
      <p:ext uri="{BB962C8B-B14F-4D97-AF65-F5344CB8AC3E}">
        <p14:creationId xmlns:p14="http://schemas.microsoft.com/office/powerpoint/2010/main" val="767272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8F9AC2-9CEA-47CA-8208-443B285862EC}" type="datetimeFigureOut">
              <a:rPr lang="nl-NL" smtClean="0"/>
              <a:t>20-11-2022</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14FB2019-DC2B-4018-9F62-B1A17962870B}" type="slidenum">
              <a:rPr lang="nl-NL" smtClean="0"/>
              <a:t>‹nr.›</a:t>
            </a:fld>
            <a:endParaRPr lang="nl-NL"/>
          </a:p>
        </p:txBody>
      </p:sp>
    </p:spTree>
    <p:extLst>
      <p:ext uri="{BB962C8B-B14F-4D97-AF65-F5344CB8AC3E}">
        <p14:creationId xmlns:p14="http://schemas.microsoft.com/office/powerpoint/2010/main" val="607320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nl-NL"/>
              <a:t>Klik om stijl te bewerken</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0D8F9AC2-9CEA-47CA-8208-443B285862EC}" type="datetimeFigureOut">
              <a:rPr lang="nl-NL" smtClean="0"/>
              <a:t>20-11-2022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B2019-DC2B-4018-9F62-B1A17962870B}" type="slidenum">
              <a:rPr lang="nl-NL" smtClean="0"/>
              <a:t>‹nr.›</a:t>
            </a:fld>
            <a:endParaRPr lang="nl-NL"/>
          </a:p>
        </p:txBody>
      </p:sp>
    </p:spTree>
    <p:extLst>
      <p:ext uri="{BB962C8B-B14F-4D97-AF65-F5344CB8AC3E}">
        <p14:creationId xmlns:p14="http://schemas.microsoft.com/office/powerpoint/2010/main" val="948160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0D8F9AC2-9CEA-47CA-8208-443B285862EC}" type="datetimeFigureOut">
              <a:rPr lang="nl-NL" smtClean="0"/>
              <a:t>20-11-2022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B2019-DC2B-4018-9F62-B1A17962870B}" type="slidenum">
              <a:rPr lang="nl-NL" smtClean="0"/>
              <a:t>‹nr.›</a:t>
            </a:fld>
            <a:endParaRPr lang="nl-NL"/>
          </a:p>
        </p:txBody>
      </p:sp>
    </p:spTree>
    <p:extLst>
      <p:ext uri="{BB962C8B-B14F-4D97-AF65-F5344CB8AC3E}">
        <p14:creationId xmlns:p14="http://schemas.microsoft.com/office/powerpoint/2010/main" val="2015848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0D8F9AC2-9CEA-47CA-8208-443B285862EC}" type="datetimeFigureOut">
              <a:rPr lang="nl-NL" smtClean="0"/>
              <a:t>20-11-2022</a:t>
            </a:fld>
            <a:endParaRPr lang="nl-NL"/>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14FB2019-DC2B-4018-9F62-B1A17962870B}" type="slidenum">
              <a:rPr lang="nl-NL" smtClean="0"/>
              <a:t>‹nr.›</a:t>
            </a:fld>
            <a:endParaRPr lang="nl-NL"/>
          </a:p>
        </p:txBody>
      </p:sp>
    </p:spTree>
    <p:extLst>
      <p:ext uri="{BB962C8B-B14F-4D97-AF65-F5344CB8AC3E}">
        <p14:creationId xmlns:p14="http://schemas.microsoft.com/office/powerpoint/2010/main" val="2321406747"/>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oera, in &amp;#39;The Barbarians&amp;#39; spreken de Romeinen Latijn | Trouw">
            <a:extLst>
              <a:ext uri="{FF2B5EF4-FFF2-40B4-BE49-F238E27FC236}">
                <a16:creationId xmlns:a16="http://schemas.microsoft.com/office/drawing/2014/main" id="{3DFDDF9F-1128-4FC5-845C-43A0B8D039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5004"/>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5C43131F-FA25-49AE-90B0-6B7B5492A715}"/>
              </a:ext>
            </a:extLst>
          </p:cNvPr>
          <p:cNvSpPr>
            <a:spLocks noGrp="1"/>
          </p:cNvSpPr>
          <p:nvPr>
            <p:ph type="ctrTitle"/>
          </p:nvPr>
        </p:nvSpPr>
        <p:spPr>
          <a:xfrm>
            <a:off x="1719094" y="3166750"/>
            <a:ext cx="9001462" cy="2387600"/>
          </a:xfrm>
        </p:spPr>
        <p:txBody>
          <a:bodyPr>
            <a:noAutofit/>
          </a:bodyPr>
          <a:lstStyle/>
          <a:p>
            <a:r>
              <a:rPr lang="nl-NL" sz="6000" dirty="0">
                <a:highlight>
                  <a:srgbClr val="800000"/>
                </a:highlight>
              </a:rPr>
              <a:t>Hoofdstuk 3</a:t>
            </a:r>
            <a:br>
              <a:rPr lang="nl-NL" sz="6000" dirty="0">
                <a:highlight>
                  <a:srgbClr val="800000"/>
                </a:highlight>
              </a:rPr>
            </a:br>
            <a:r>
              <a:rPr lang="nl-NL" sz="6000" dirty="0">
                <a:highlight>
                  <a:srgbClr val="800000"/>
                </a:highlight>
              </a:rPr>
              <a:t>De romeinen</a:t>
            </a:r>
            <a:br>
              <a:rPr lang="nl-NL" dirty="0">
                <a:highlight>
                  <a:srgbClr val="800000"/>
                </a:highlight>
              </a:rPr>
            </a:br>
            <a:br>
              <a:rPr lang="nl-NL" dirty="0">
                <a:highlight>
                  <a:srgbClr val="800000"/>
                </a:highlight>
              </a:rPr>
            </a:br>
            <a:br>
              <a:rPr lang="nl-NL" dirty="0">
                <a:highlight>
                  <a:srgbClr val="800000"/>
                </a:highlight>
              </a:rPr>
            </a:br>
            <a:r>
              <a:rPr lang="nl-NL" sz="7200" dirty="0">
                <a:highlight>
                  <a:srgbClr val="800000"/>
                </a:highlight>
              </a:rPr>
              <a:t>Paragraaf 3.3</a:t>
            </a:r>
            <a:endParaRPr lang="nl-NL" dirty="0">
              <a:highlight>
                <a:srgbClr val="800000"/>
              </a:highlight>
            </a:endParaRPr>
          </a:p>
        </p:txBody>
      </p:sp>
    </p:spTree>
    <p:extLst>
      <p:ext uri="{BB962C8B-B14F-4D97-AF65-F5344CB8AC3E}">
        <p14:creationId xmlns:p14="http://schemas.microsoft.com/office/powerpoint/2010/main" val="3036608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9908A4-8D9B-408C-B847-FE66FD002921}"/>
              </a:ext>
            </a:extLst>
          </p:cNvPr>
          <p:cNvSpPr>
            <a:spLocks noGrp="1"/>
          </p:cNvSpPr>
          <p:nvPr>
            <p:ph type="title"/>
          </p:nvPr>
        </p:nvSpPr>
        <p:spPr>
          <a:xfrm rot="21098162">
            <a:off x="177555" y="1506243"/>
            <a:ext cx="6420348" cy="1326321"/>
          </a:xfrm>
        </p:spPr>
        <p:txBody>
          <a:bodyPr>
            <a:noAutofit/>
          </a:bodyPr>
          <a:lstStyle/>
          <a:p>
            <a:pPr algn="l"/>
            <a:r>
              <a:rPr lang="nl-NL" sz="2800" dirty="0">
                <a:highlight>
                  <a:srgbClr val="800000"/>
                </a:highlight>
              </a:rPr>
              <a:t>“Ook waren de romeinen goed in organiseren, bijvoorbeeld van hun leger…”</a:t>
            </a:r>
          </a:p>
        </p:txBody>
      </p:sp>
      <p:pic>
        <p:nvPicPr>
          <p:cNvPr id="5" name="Afbeelding 4">
            <a:extLst>
              <a:ext uri="{FF2B5EF4-FFF2-40B4-BE49-F238E27FC236}">
                <a16:creationId xmlns:a16="http://schemas.microsoft.com/office/drawing/2014/main" id="{01CF7A83-74F7-45B0-A5EE-D06E2BA8B619}"/>
              </a:ext>
            </a:extLst>
          </p:cNvPr>
          <p:cNvPicPr>
            <a:picLocks noChangeAspect="1"/>
          </p:cNvPicPr>
          <p:nvPr/>
        </p:nvPicPr>
        <p:blipFill rotWithShape="1">
          <a:blip r:embed="rId2"/>
          <a:srcRect l="15077" t="13333" r="47937" b="12104"/>
          <a:stretch/>
        </p:blipFill>
        <p:spPr>
          <a:xfrm>
            <a:off x="6090675" y="355852"/>
            <a:ext cx="5733821" cy="6502148"/>
          </a:xfrm>
          <a:prstGeom prst="rect">
            <a:avLst/>
          </a:prstGeom>
        </p:spPr>
      </p:pic>
      <p:pic>
        <p:nvPicPr>
          <p:cNvPr id="6" name="Picture 4" descr="Tijdvak 2 - hv123 - Lesmateriaal - Wikiwijs">
            <a:extLst>
              <a:ext uri="{FF2B5EF4-FFF2-40B4-BE49-F238E27FC236}">
                <a16:creationId xmlns:a16="http://schemas.microsoft.com/office/drawing/2014/main" id="{9B5B0317-B661-4ABB-BAEF-E2C057A4E4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502" y="152964"/>
            <a:ext cx="913836" cy="913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4524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7048FF-94AE-437A-96C9-45A6CB3ECC85}"/>
              </a:ext>
            </a:extLst>
          </p:cNvPr>
          <p:cNvSpPr>
            <a:spLocks noGrp="1"/>
          </p:cNvSpPr>
          <p:nvPr>
            <p:ph type="title"/>
          </p:nvPr>
        </p:nvSpPr>
        <p:spPr>
          <a:xfrm>
            <a:off x="6629400" y="0"/>
            <a:ext cx="5868241" cy="1326321"/>
          </a:xfrm>
        </p:spPr>
        <p:txBody>
          <a:bodyPr>
            <a:normAutofit/>
          </a:bodyPr>
          <a:lstStyle/>
          <a:p>
            <a:r>
              <a:rPr lang="nl-NL" sz="4000" dirty="0">
                <a:highlight>
                  <a:srgbClr val="800000"/>
                </a:highlight>
              </a:rPr>
              <a:t>Aan de </a:t>
            </a:r>
            <a:r>
              <a:rPr lang="nl-NL" sz="4000" dirty="0">
                <a:solidFill>
                  <a:srgbClr val="FFFF00"/>
                </a:solidFill>
                <a:highlight>
                  <a:srgbClr val="800000"/>
                </a:highlight>
              </a:rPr>
              <a:t>limes</a:t>
            </a:r>
          </a:p>
        </p:txBody>
      </p:sp>
      <p:sp>
        <p:nvSpPr>
          <p:cNvPr id="3" name="Tijdelijke aanduiding voor inhoud 2">
            <a:extLst>
              <a:ext uri="{FF2B5EF4-FFF2-40B4-BE49-F238E27FC236}">
                <a16:creationId xmlns:a16="http://schemas.microsoft.com/office/drawing/2014/main" id="{8BC0B997-3F36-4AFB-BA39-FD6BE0703429}"/>
              </a:ext>
            </a:extLst>
          </p:cNvPr>
          <p:cNvSpPr>
            <a:spLocks noGrp="1"/>
          </p:cNvSpPr>
          <p:nvPr>
            <p:ph idx="1"/>
          </p:nvPr>
        </p:nvSpPr>
        <p:spPr>
          <a:xfrm>
            <a:off x="7143139" y="1220740"/>
            <a:ext cx="4840762" cy="5234488"/>
          </a:xfrm>
        </p:spPr>
        <p:txBody>
          <a:bodyPr>
            <a:normAutofit fontScale="40000" lnSpcReduction="20000"/>
          </a:bodyPr>
          <a:lstStyle/>
          <a:p>
            <a:pPr marL="742950" indent="-742950">
              <a:buFont typeface="+mj-lt"/>
              <a:buAutoNum type="arabicPeriod"/>
            </a:pPr>
            <a:r>
              <a:rPr lang="nl-NL" sz="7000" dirty="0">
                <a:highlight>
                  <a:srgbClr val="800000"/>
                </a:highlight>
                <a:latin typeface="Arial" panose="020B0604020202020204" pitchFamily="34" charset="0"/>
                <a:cs typeface="Arial" panose="020B0604020202020204" pitchFamily="34" charset="0"/>
              </a:rPr>
              <a:t>Waar werden de wegen voor gebruikt?</a:t>
            </a:r>
          </a:p>
          <a:p>
            <a:pPr marL="742950" indent="-742950">
              <a:buFont typeface="+mj-lt"/>
              <a:buAutoNum type="arabicPeriod"/>
            </a:pPr>
            <a:r>
              <a:rPr lang="nl-NL" sz="7000" dirty="0">
                <a:highlight>
                  <a:srgbClr val="800000"/>
                </a:highlight>
                <a:latin typeface="Arial" panose="020B0604020202020204" pitchFamily="34" charset="0"/>
                <a:cs typeface="Arial" panose="020B0604020202020204" pitchFamily="34" charset="0"/>
              </a:rPr>
              <a:t>Wat was de </a:t>
            </a:r>
            <a:r>
              <a:rPr lang="nl-NL" sz="7000" b="1" dirty="0">
                <a:solidFill>
                  <a:srgbClr val="FFFF00"/>
                </a:solidFill>
                <a:highlight>
                  <a:srgbClr val="800000"/>
                </a:highlight>
                <a:latin typeface="Arial" panose="020B0604020202020204" pitchFamily="34" charset="0"/>
                <a:cs typeface="Arial" panose="020B0604020202020204" pitchFamily="34" charset="0"/>
              </a:rPr>
              <a:t>limes</a:t>
            </a:r>
            <a:r>
              <a:rPr lang="nl-NL" sz="7000" dirty="0">
                <a:highlight>
                  <a:srgbClr val="800000"/>
                </a:highlight>
                <a:latin typeface="Arial" panose="020B0604020202020204" pitchFamily="34" charset="0"/>
                <a:cs typeface="Arial" panose="020B0604020202020204" pitchFamily="34" charset="0"/>
              </a:rPr>
              <a:t> en waar bestond het uit?</a:t>
            </a:r>
          </a:p>
          <a:p>
            <a:pPr marL="742950" indent="-742950">
              <a:buFont typeface="+mj-lt"/>
              <a:buAutoNum type="arabicPeriod"/>
            </a:pPr>
            <a:r>
              <a:rPr lang="nl-NL" sz="7000" b="0" i="0" dirty="0">
                <a:effectLst>
                  <a:outerShdw blurRad="38100" dist="38100" dir="2700000" algn="tl">
                    <a:srgbClr val="000000">
                      <a:alpha val="43137"/>
                    </a:srgbClr>
                  </a:outerShdw>
                </a:effectLst>
                <a:highlight>
                  <a:srgbClr val="800000"/>
                </a:highlight>
                <a:latin typeface="Arial" panose="020B0604020202020204" pitchFamily="34" charset="0"/>
                <a:cs typeface="Arial" panose="020B0604020202020204" pitchFamily="34" charset="0"/>
              </a:rPr>
              <a:t>“</a:t>
            </a:r>
            <a:r>
              <a:rPr lang="nl-NL" sz="7000" b="0" i="1" dirty="0">
                <a:effectLst>
                  <a:outerShdw blurRad="38100" dist="38100" dir="2700000" algn="tl">
                    <a:srgbClr val="000000">
                      <a:alpha val="43137"/>
                    </a:srgbClr>
                  </a:outerShdw>
                </a:effectLst>
                <a:highlight>
                  <a:srgbClr val="800000"/>
                </a:highlight>
                <a:latin typeface="Arial" panose="020B0604020202020204" pitchFamily="34" charset="0"/>
                <a:cs typeface="Arial" panose="020B0604020202020204" pitchFamily="34" charset="0"/>
              </a:rPr>
              <a:t>De Romeinen hieven belasting in natura onder de overwonnen volkeren</a:t>
            </a:r>
            <a:r>
              <a:rPr lang="nl-NL" sz="7000" b="0" i="0" dirty="0">
                <a:effectLst>
                  <a:outerShdw blurRad="38100" dist="38100" dir="2700000" algn="tl">
                    <a:srgbClr val="000000">
                      <a:alpha val="43137"/>
                    </a:srgbClr>
                  </a:outerShdw>
                </a:effectLst>
                <a:highlight>
                  <a:srgbClr val="800000"/>
                </a:highlight>
                <a:latin typeface="Arial" panose="020B0604020202020204" pitchFamily="34" charset="0"/>
                <a:cs typeface="Arial" panose="020B0604020202020204" pitchFamily="34" charset="0"/>
              </a:rPr>
              <a:t>”. Wat zouden de overwonnen volkeren voor de Romeinen moeten doen?</a:t>
            </a:r>
            <a:endParaRPr lang="nl-NL" sz="7000" dirty="0">
              <a:effectLst>
                <a:outerShdw blurRad="38100" dist="38100" dir="2700000" algn="tl">
                  <a:srgbClr val="000000">
                    <a:alpha val="43137"/>
                  </a:srgbClr>
                </a:outerShdw>
              </a:effectLst>
              <a:highlight>
                <a:srgbClr val="800000"/>
              </a:highlight>
              <a:latin typeface="Arial" panose="020B0604020202020204" pitchFamily="34" charset="0"/>
              <a:cs typeface="Arial" panose="020B0604020202020204" pitchFamily="34" charset="0"/>
            </a:endParaRPr>
          </a:p>
          <a:p>
            <a:pPr marL="742950" indent="-742950">
              <a:buFont typeface="+mj-lt"/>
              <a:buAutoNum type="arabicPeriod"/>
            </a:pPr>
            <a:endParaRPr lang="nl-NL" sz="4600" dirty="0">
              <a:highlight>
                <a:srgbClr val="800000"/>
              </a:highlight>
            </a:endParaRPr>
          </a:p>
          <a:p>
            <a:endParaRPr lang="nl-NL" dirty="0"/>
          </a:p>
          <a:p>
            <a:endParaRPr lang="nl-NL" dirty="0"/>
          </a:p>
        </p:txBody>
      </p:sp>
      <p:sp>
        <p:nvSpPr>
          <p:cNvPr id="5" name="Tekstvak 4">
            <a:extLst>
              <a:ext uri="{FF2B5EF4-FFF2-40B4-BE49-F238E27FC236}">
                <a16:creationId xmlns:a16="http://schemas.microsoft.com/office/drawing/2014/main" id="{566C5D30-46EE-4D12-B0E1-81027101F2AA}"/>
              </a:ext>
            </a:extLst>
          </p:cNvPr>
          <p:cNvSpPr txBox="1"/>
          <p:nvPr/>
        </p:nvSpPr>
        <p:spPr>
          <a:xfrm>
            <a:off x="134754" y="0"/>
            <a:ext cx="6882203" cy="7140416"/>
          </a:xfrm>
          <a:prstGeom prst="rect">
            <a:avLst/>
          </a:prstGeom>
          <a:noFill/>
        </p:spPr>
        <p:txBody>
          <a:bodyPr wrap="square" rtlCol="0">
            <a:spAutoFit/>
          </a:bodyPr>
          <a:lstStyle/>
          <a:p>
            <a:pPr algn="l"/>
            <a:r>
              <a:rPr lang="nl-NL" sz="2000" b="0" i="0" dirty="0">
                <a:effectLst/>
                <a:latin typeface="ff-tisa-web-pro"/>
              </a:rPr>
              <a:t>Als de Romeinen een gebied veroverd hadden, legden de soldaten eerst goede wegen aan. Met deze wegen konden de legers en de keizerlijke postdienst goed opschieten. Maar ook handelaren gebruikten deze wegen. Zij brachten onbekende producten in onze streken, zoals kleding en eten, naast typisch Romeinse spullen.</a:t>
            </a:r>
          </a:p>
          <a:p>
            <a:pPr algn="l"/>
            <a:r>
              <a:rPr lang="nl-NL" sz="2000" b="0" i="0" dirty="0">
                <a:effectLst/>
                <a:latin typeface="ff-tisa-web-pro"/>
              </a:rPr>
              <a:t>Om het gebied beter te kunnen verdedigen en besturen bouwden de Romeinen steden. Langs de Rijn bijvoorbeeld Colonia </a:t>
            </a:r>
            <a:r>
              <a:rPr lang="nl-NL" sz="2000" b="0" i="0" dirty="0" err="1">
                <a:effectLst/>
                <a:latin typeface="ff-tisa-web-pro"/>
              </a:rPr>
              <a:t>Aggripina</a:t>
            </a:r>
            <a:r>
              <a:rPr lang="nl-NL" sz="2000" b="0" i="0" dirty="0">
                <a:effectLst/>
                <a:latin typeface="ff-tisa-web-pro"/>
              </a:rPr>
              <a:t> (Keulen), </a:t>
            </a:r>
            <a:r>
              <a:rPr lang="nl-NL" sz="2000" b="0" i="0" dirty="0" err="1">
                <a:effectLst/>
                <a:latin typeface="ff-tisa-web-pro"/>
              </a:rPr>
              <a:t>Noviomagus</a:t>
            </a:r>
            <a:r>
              <a:rPr lang="nl-NL" sz="2000" b="0" i="0" dirty="0">
                <a:effectLst/>
                <a:latin typeface="ff-tisa-web-pro"/>
              </a:rPr>
              <a:t> (Nijmegen) en </a:t>
            </a:r>
            <a:r>
              <a:rPr lang="nl-NL" sz="2000" b="0" i="0" dirty="0" err="1">
                <a:effectLst/>
                <a:latin typeface="ff-tisa-web-pro"/>
              </a:rPr>
              <a:t>Trajectum</a:t>
            </a:r>
            <a:r>
              <a:rPr lang="nl-NL" sz="2000" b="0" i="0" dirty="0">
                <a:effectLst/>
                <a:latin typeface="ff-tisa-web-pro"/>
              </a:rPr>
              <a:t> (Utrecht). Deze steden maakten deel uit van de </a:t>
            </a:r>
            <a:r>
              <a:rPr lang="nl-NL" sz="2000" b="1" i="0" dirty="0">
                <a:solidFill>
                  <a:srgbClr val="FFFF00"/>
                </a:solidFill>
                <a:effectLst/>
                <a:latin typeface="ff-tisa-web-pro"/>
              </a:rPr>
              <a:t>limes</a:t>
            </a:r>
            <a:r>
              <a:rPr lang="nl-NL" sz="2000" b="0" i="0" dirty="0">
                <a:effectLst/>
                <a:latin typeface="ff-tisa-web-pro"/>
              </a:rPr>
              <a:t>, oftewel de grens. Dat</a:t>
            </a:r>
            <a:r>
              <a:rPr lang="nl-NL" sz="2000" b="1" i="0" dirty="0">
                <a:solidFill>
                  <a:srgbClr val="FFFF00"/>
                </a:solidFill>
                <a:effectLst/>
                <a:latin typeface="ff-tisa-web-pro"/>
              </a:rPr>
              <a:t> limes-systeem </a:t>
            </a:r>
            <a:r>
              <a:rPr lang="nl-NL" sz="2000" b="0" i="0" dirty="0">
                <a:effectLst/>
                <a:latin typeface="ff-tisa-web-pro"/>
              </a:rPr>
              <a:t>was vooral bedoeld om groepjes plunderende </a:t>
            </a:r>
            <a:r>
              <a:rPr lang="nl-NL" sz="2000" b="1" i="0" dirty="0">
                <a:solidFill>
                  <a:srgbClr val="FFFF00"/>
                </a:solidFill>
                <a:effectLst/>
                <a:latin typeface="ff-tisa-web-pro"/>
              </a:rPr>
              <a:t>Germanen</a:t>
            </a:r>
            <a:r>
              <a:rPr lang="nl-NL" sz="2000" b="0" i="0" dirty="0">
                <a:effectLst/>
                <a:latin typeface="ff-tisa-web-pro"/>
              </a:rPr>
              <a:t> tegen te houden. De limes liep immers langs heel </a:t>
            </a:r>
            <a:r>
              <a:rPr lang="nl-NL" sz="2000" b="1" i="0" dirty="0" err="1">
                <a:solidFill>
                  <a:srgbClr val="FFFF00"/>
                </a:solidFill>
                <a:effectLst/>
                <a:latin typeface="ff-tisa-web-pro"/>
              </a:rPr>
              <a:t>Germanië</a:t>
            </a:r>
            <a:r>
              <a:rPr lang="nl-NL" sz="2000" b="0" i="0" dirty="0">
                <a:effectLst/>
                <a:latin typeface="ff-tisa-web-pro"/>
              </a:rPr>
              <a:t> (</a:t>
            </a:r>
            <a:r>
              <a:rPr lang="nl-NL" sz="2000" b="0" i="0" dirty="0">
                <a:solidFill>
                  <a:srgbClr val="FFFF00"/>
                </a:solidFill>
                <a:effectLst/>
                <a:latin typeface="ff-tisa-web-pro"/>
              </a:rPr>
              <a:t>huidig Duitsland en Noordoost-Europa</a:t>
            </a:r>
            <a:r>
              <a:rPr lang="nl-NL" sz="2000" b="0" i="0" dirty="0">
                <a:effectLst/>
                <a:latin typeface="ff-tisa-web-pro"/>
              </a:rPr>
              <a:t>)  Het was een open systeem: handelaren, ook Germanen, konden de grens over om hun producten te verkopen.</a:t>
            </a:r>
          </a:p>
          <a:p>
            <a:pPr algn="l"/>
            <a:r>
              <a:rPr lang="nl-NL" sz="2000" b="0" i="0" dirty="0">
                <a:effectLst/>
                <a:latin typeface="ff-tisa-web-pro"/>
              </a:rPr>
              <a:t>Kooplui vestigden zich graag in de bescherming van zo’n legerplaats of fort langs de grens. Bovendien had het legioen veel nodig, zoals voedsel, brandstof en allerlei materialen. De Romeinen hieven belasting in natura onder de overwonnen volkeren, maar er kwam ook geld uit Rome. Vandaar dat er in onze streken veel Romeinse munten worden gevonden.</a:t>
            </a:r>
          </a:p>
          <a:p>
            <a:endParaRPr lang="nl-NL" dirty="0"/>
          </a:p>
        </p:txBody>
      </p:sp>
      <p:sp>
        <p:nvSpPr>
          <p:cNvPr id="6" name="Tekstvak 5">
            <a:extLst>
              <a:ext uri="{FF2B5EF4-FFF2-40B4-BE49-F238E27FC236}">
                <a16:creationId xmlns:a16="http://schemas.microsoft.com/office/drawing/2014/main" id="{480DE299-BAE2-4353-B936-F61B938BD605}"/>
              </a:ext>
            </a:extLst>
          </p:cNvPr>
          <p:cNvSpPr txBox="1"/>
          <p:nvPr/>
        </p:nvSpPr>
        <p:spPr>
          <a:xfrm>
            <a:off x="6950372" y="6168917"/>
            <a:ext cx="5241628" cy="892552"/>
          </a:xfrm>
          <a:prstGeom prst="rect">
            <a:avLst/>
          </a:prstGeom>
          <a:noFill/>
        </p:spPr>
        <p:txBody>
          <a:bodyPr wrap="none" rtlCol="0">
            <a:spAutoFit/>
          </a:bodyPr>
          <a:lstStyle/>
          <a:p>
            <a:pPr marL="742950" indent="-742950">
              <a:buFont typeface="+mj-lt"/>
              <a:buAutoNum type="arabicPeriod"/>
            </a:pPr>
            <a:endParaRPr lang="nl-NL" sz="1600" dirty="0"/>
          </a:p>
          <a:p>
            <a:r>
              <a:rPr lang="nl-NL" sz="1800" dirty="0">
                <a:highlight>
                  <a:srgbClr val="800000"/>
                </a:highlight>
              </a:rPr>
              <a:t>https://www.youtube.com/watch?v=filb0AfgJyg</a:t>
            </a:r>
          </a:p>
          <a:p>
            <a:endParaRPr lang="nl-NL" dirty="0"/>
          </a:p>
        </p:txBody>
      </p:sp>
    </p:spTree>
    <p:extLst>
      <p:ext uri="{BB962C8B-B14F-4D97-AF65-F5344CB8AC3E}">
        <p14:creationId xmlns:p14="http://schemas.microsoft.com/office/powerpoint/2010/main" val="1287659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5B610F14-6A81-479F-A8DA-C681701CEEB5}"/>
              </a:ext>
            </a:extLst>
          </p:cNvPr>
          <p:cNvSpPr>
            <a:spLocks noGrp="1"/>
          </p:cNvSpPr>
          <p:nvPr>
            <p:ph idx="1"/>
          </p:nvPr>
        </p:nvSpPr>
        <p:spPr/>
        <p:txBody>
          <a:bodyPr/>
          <a:lstStyle/>
          <a:p>
            <a:endParaRPr lang="nl-NL" dirty="0"/>
          </a:p>
        </p:txBody>
      </p:sp>
      <p:pic>
        <p:nvPicPr>
          <p:cNvPr id="6" name="Afbeelding 5">
            <a:extLst>
              <a:ext uri="{FF2B5EF4-FFF2-40B4-BE49-F238E27FC236}">
                <a16:creationId xmlns:a16="http://schemas.microsoft.com/office/drawing/2014/main" id="{2E21EE8B-192B-49FE-83D4-274012D36F88}"/>
              </a:ext>
            </a:extLst>
          </p:cNvPr>
          <p:cNvPicPr>
            <a:picLocks noChangeAspect="1"/>
          </p:cNvPicPr>
          <p:nvPr/>
        </p:nvPicPr>
        <p:blipFill rotWithShape="1">
          <a:blip r:embed="rId2"/>
          <a:srcRect l="60178" t="25555" r="2768" b="30635"/>
          <a:stretch/>
        </p:blipFill>
        <p:spPr>
          <a:xfrm>
            <a:off x="261256" y="783772"/>
            <a:ext cx="8822362" cy="5867400"/>
          </a:xfrm>
          <a:prstGeom prst="rect">
            <a:avLst/>
          </a:prstGeom>
        </p:spPr>
      </p:pic>
      <p:sp>
        <p:nvSpPr>
          <p:cNvPr id="2" name="Titel 1">
            <a:extLst>
              <a:ext uri="{FF2B5EF4-FFF2-40B4-BE49-F238E27FC236}">
                <a16:creationId xmlns:a16="http://schemas.microsoft.com/office/drawing/2014/main" id="{594E120F-A7D2-43B1-8D47-627593FA7A0B}"/>
              </a:ext>
            </a:extLst>
          </p:cNvPr>
          <p:cNvSpPr>
            <a:spLocks noGrp="1"/>
          </p:cNvSpPr>
          <p:nvPr>
            <p:ph type="title"/>
          </p:nvPr>
        </p:nvSpPr>
        <p:spPr>
          <a:xfrm>
            <a:off x="2437795" y="0"/>
            <a:ext cx="10353761" cy="1326321"/>
          </a:xfrm>
        </p:spPr>
        <p:txBody>
          <a:bodyPr/>
          <a:lstStyle/>
          <a:p>
            <a:r>
              <a:rPr lang="nl-NL" dirty="0">
                <a:highlight>
                  <a:srgbClr val="800000"/>
                </a:highlight>
              </a:rPr>
              <a:t>Welke landen vielen binnen het Romeinse Rijk?</a:t>
            </a:r>
          </a:p>
        </p:txBody>
      </p:sp>
      <p:pic>
        <p:nvPicPr>
          <p:cNvPr id="7" name="Picture 4" descr="Tijdvak 2 - hv123 - Lesmateriaal - Wikiwijs">
            <a:extLst>
              <a:ext uri="{FF2B5EF4-FFF2-40B4-BE49-F238E27FC236}">
                <a16:creationId xmlns:a16="http://schemas.microsoft.com/office/drawing/2014/main" id="{1F97BDD2-4283-4464-B297-54B21D97E7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502" y="152964"/>
            <a:ext cx="913836" cy="913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85411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FE2739-6362-4F35-A5C3-6E6325F2973D}"/>
              </a:ext>
            </a:extLst>
          </p:cNvPr>
          <p:cNvSpPr>
            <a:spLocks noGrp="1"/>
          </p:cNvSpPr>
          <p:nvPr>
            <p:ph type="title"/>
          </p:nvPr>
        </p:nvSpPr>
        <p:spPr/>
        <p:txBody>
          <a:bodyPr>
            <a:normAutofit/>
          </a:bodyPr>
          <a:lstStyle/>
          <a:p>
            <a:r>
              <a:rPr lang="nl-NL" dirty="0">
                <a:solidFill>
                  <a:srgbClr val="FFFF00"/>
                </a:solidFill>
                <a:highlight>
                  <a:srgbClr val="800000"/>
                </a:highlight>
              </a:rPr>
              <a:t>Kenmerkend aspect</a:t>
            </a:r>
            <a:r>
              <a:rPr lang="nl-NL" dirty="0">
                <a:highlight>
                  <a:srgbClr val="800000"/>
                </a:highlight>
              </a:rPr>
              <a:t>:</a:t>
            </a:r>
            <a:br>
              <a:rPr lang="nl-NL" dirty="0">
                <a:highlight>
                  <a:srgbClr val="800000"/>
                </a:highlight>
              </a:rPr>
            </a:br>
            <a:endParaRPr lang="nl-NL" dirty="0">
              <a:highlight>
                <a:srgbClr val="800000"/>
              </a:highlight>
            </a:endParaRPr>
          </a:p>
        </p:txBody>
      </p:sp>
      <p:sp>
        <p:nvSpPr>
          <p:cNvPr id="3" name="Tijdelijke aanduiding voor inhoud 2">
            <a:extLst>
              <a:ext uri="{FF2B5EF4-FFF2-40B4-BE49-F238E27FC236}">
                <a16:creationId xmlns:a16="http://schemas.microsoft.com/office/drawing/2014/main" id="{DA5A541F-48F1-4C80-8855-AFDDEAD61C0E}"/>
              </a:ext>
            </a:extLst>
          </p:cNvPr>
          <p:cNvSpPr>
            <a:spLocks noGrp="1"/>
          </p:cNvSpPr>
          <p:nvPr>
            <p:ph idx="1"/>
          </p:nvPr>
        </p:nvSpPr>
        <p:spPr>
          <a:xfrm>
            <a:off x="913795" y="1935921"/>
            <a:ext cx="10353762" cy="4388679"/>
          </a:xfrm>
        </p:spPr>
        <p:txBody>
          <a:bodyPr>
            <a:normAutofit/>
          </a:bodyPr>
          <a:lstStyle/>
          <a:p>
            <a:r>
              <a:rPr lang="nl-NL" sz="3200" dirty="0">
                <a:highlight>
                  <a:srgbClr val="800000"/>
                </a:highlight>
              </a:rPr>
              <a:t>We hebben de geschiedenis ingedeeld, om deze gemakkelijk te leren en verschillen te herkennen.</a:t>
            </a:r>
          </a:p>
          <a:p>
            <a:r>
              <a:rPr lang="nl-NL" sz="3200" b="1" dirty="0">
                <a:solidFill>
                  <a:srgbClr val="FFFF00"/>
                </a:solidFill>
                <a:highlight>
                  <a:srgbClr val="800000"/>
                </a:highlight>
              </a:rPr>
              <a:t>Periodes, tijdvakken </a:t>
            </a:r>
            <a:r>
              <a:rPr lang="nl-NL" sz="3200" dirty="0">
                <a:highlight>
                  <a:srgbClr val="800000"/>
                </a:highlight>
              </a:rPr>
              <a:t>en dus </a:t>
            </a:r>
            <a:r>
              <a:rPr lang="nl-NL" sz="3200" b="1" dirty="0">
                <a:solidFill>
                  <a:srgbClr val="FFFF00"/>
                </a:solidFill>
                <a:highlight>
                  <a:srgbClr val="800000"/>
                </a:highlight>
              </a:rPr>
              <a:t>kenmerkende aspecten</a:t>
            </a:r>
            <a:r>
              <a:rPr lang="nl-NL" sz="3200" dirty="0">
                <a:highlight>
                  <a:srgbClr val="800000"/>
                </a:highlight>
              </a:rPr>
              <a:t>.</a:t>
            </a:r>
          </a:p>
          <a:p>
            <a:r>
              <a:rPr lang="nl-NL" sz="3200" dirty="0">
                <a:highlight>
                  <a:srgbClr val="800000"/>
                </a:highlight>
              </a:rPr>
              <a:t>Een </a:t>
            </a:r>
            <a:r>
              <a:rPr lang="nl-NL" sz="3200" b="1" dirty="0">
                <a:solidFill>
                  <a:srgbClr val="FFFF00"/>
                </a:solidFill>
                <a:highlight>
                  <a:srgbClr val="800000"/>
                </a:highlight>
              </a:rPr>
              <a:t>kenmerkend aspect</a:t>
            </a:r>
            <a:r>
              <a:rPr lang="nl-NL" sz="3200" dirty="0">
                <a:highlight>
                  <a:srgbClr val="800000"/>
                </a:highlight>
              </a:rPr>
              <a:t>: een belangrijke of typische gebeurtenis of verandering uit die tijd.</a:t>
            </a:r>
          </a:p>
          <a:p>
            <a:pPr marL="0" indent="0">
              <a:buNone/>
            </a:pPr>
            <a:endParaRPr lang="nl-NL" dirty="0"/>
          </a:p>
        </p:txBody>
      </p:sp>
    </p:spTree>
    <p:extLst>
      <p:ext uri="{BB962C8B-B14F-4D97-AF65-F5344CB8AC3E}">
        <p14:creationId xmlns:p14="http://schemas.microsoft.com/office/powerpoint/2010/main" val="1645318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FE2739-6362-4F35-A5C3-6E6325F2973D}"/>
              </a:ext>
            </a:extLst>
          </p:cNvPr>
          <p:cNvSpPr>
            <a:spLocks noGrp="1"/>
          </p:cNvSpPr>
          <p:nvPr>
            <p:ph type="title"/>
          </p:nvPr>
        </p:nvSpPr>
        <p:spPr>
          <a:xfrm>
            <a:off x="919119" y="0"/>
            <a:ext cx="10353761" cy="1326321"/>
          </a:xfrm>
        </p:spPr>
        <p:txBody>
          <a:bodyPr>
            <a:normAutofit/>
          </a:bodyPr>
          <a:lstStyle/>
          <a:p>
            <a:r>
              <a:rPr lang="nl-NL" dirty="0">
                <a:solidFill>
                  <a:srgbClr val="FFFF00"/>
                </a:solidFill>
                <a:highlight>
                  <a:srgbClr val="800000"/>
                </a:highlight>
              </a:rPr>
              <a:t>Kenmerkend aspect</a:t>
            </a:r>
            <a:r>
              <a:rPr lang="nl-NL" dirty="0">
                <a:highlight>
                  <a:srgbClr val="800000"/>
                </a:highlight>
              </a:rPr>
              <a:t>:</a:t>
            </a:r>
            <a:br>
              <a:rPr lang="nl-NL" dirty="0">
                <a:highlight>
                  <a:srgbClr val="800000"/>
                </a:highlight>
              </a:rPr>
            </a:br>
            <a:endParaRPr lang="nl-NL" dirty="0">
              <a:highlight>
                <a:srgbClr val="800000"/>
              </a:highlight>
            </a:endParaRPr>
          </a:p>
        </p:txBody>
      </p:sp>
      <p:sp>
        <p:nvSpPr>
          <p:cNvPr id="3" name="Tijdelijke aanduiding voor inhoud 2">
            <a:extLst>
              <a:ext uri="{FF2B5EF4-FFF2-40B4-BE49-F238E27FC236}">
                <a16:creationId xmlns:a16="http://schemas.microsoft.com/office/drawing/2014/main" id="{DA5A541F-48F1-4C80-8855-AFDDEAD61C0E}"/>
              </a:ext>
            </a:extLst>
          </p:cNvPr>
          <p:cNvSpPr>
            <a:spLocks noGrp="1"/>
          </p:cNvSpPr>
          <p:nvPr>
            <p:ph idx="1"/>
          </p:nvPr>
        </p:nvSpPr>
        <p:spPr>
          <a:xfrm>
            <a:off x="402771" y="1326321"/>
            <a:ext cx="10864786" cy="5455479"/>
          </a:xfrm>
        </p:spPr>
        <p:txBody>
          <a:bodyPr>
            <a:normAutofit fontScale="85000" lnSpcReduction="20000"/>
          </a:bodyPr>
          <a:lstStyle/>
          <a:p>
            <a:r>
              <a:rPr lang="nl-NL" sz="3600" dirty="0">
                <a:highlight>
                  <a:srgbClr val="800000"/>
                </a:highlight>
                <a:latin typeface="Arial" panose="020B0604020202020204" pitchFamily="34" charset="0"/>
                <a:cs typeface="Arial" panose="020B0604020202020204" pitchFamily="34" charset="0"/>
              </a:rPr>
              <a:t>Voorbeelden:</a:t>
            </a:r>
          </a:p>
          <a:p>
            <a:pPr algn="l"/>
            <a:r>
              <a:rPr lang="nl-NL" sz="3100" b="1" i="0" dirty="0">
                <a:effectLst/>
                <a:highlight>
                  <a:srgbClr val="800000"/>
                </a:highlight>
                <a:latin typeface="Arial" panose="020B0604020202020204" pitchFamily="34" charset="0"/>
                <a:cs typeface="Arial" panose="020B0604020202020204" pitchFamily="34" charset="0"/>
              </a:rPr>
              <a:t>Tijdvak 1: Tijd van Jagers en Boeren </a:t>
            </a:r>
          </a:p>
          <a:p>
            <a:pPr algn="l"/>
            <a:r>
              <a:rPr lang="nl-NL" sz="3100" b="0" i="0" dirty="0">
                <a:effectLst/>
                <a:latin typeface="Arial" panose="020B0604020202020204" pitchFamily="34" charset="0"/>
                <a:cs typeface="Arial" panose="020B0604020202020204" pitchFamily="34" charset="0"/>
              </a:rPr>
              <a:t>​	1. De levenswijze van jagers en verzamelaars</a:t>
            </a:r>
            <a:br>
              <a:rPr lang="nl-NL" sz="3100" b="0" i="0" dirty="0">
                <a:effectLst/>
                <a:latin typeface="Arial" panose="020B0604020202020204" pitchFamily="34" charset="0"/>
                <a:cs typeface="Arial" panose="020B0604020202020204" pitchFamily="34" charset="0"/>
              </a:rPr>
            </a:br>
            <a:r>
              <a:rPr lang="nl-NL" sz="3100" b="0" i="0" dirty="0">
                <a:effectLst/>
                <a:latin typeface="Arial" panose="020B0604020202020204" pitchFamily="34" charset="0"/>
                <a:cs typeface="Arial" panose="020B0604020202020204" pitchFamily="34" charset="0"/>
              </a:rPr>
              <a:t>	2. Het ontstaan van landbouw en landbouwsamenlevingen</a:t>
            </a:r>
          </a:p>
          <a:p>
            <a:r>
              <a:rPr lang="nl-NL" sz="3100" b="1" i="0" dirty="0">
                <a:effectLst/>
                <a:highlight>
                  <a:srgbClr val="800000"/>
                </a:highlight>
                <a:latin typeface="Arial" panose="020B0604020202020204" pitchFamily="34" charset="0"/>
                <a:cs typeface="Arial" panose="020B0604020202020204" pitchFamily="34" charset="0"/>
              </a:rPr>
              <a:t>Tijdvak 9: Tijd van de Wereldoorlogen</a:t>
            </a:r>
          </a:p>
          <a:p>
            <a:pPr lvl="1"/>
            <a:r>
              <a:rPr lang="nl-NL" sz="3100" b="0" i="0" dirty="0">
                <a:effectLst/>
                <a:latin typeface="Arial" panose="020B0604020202020204" pitchFamily="34" charset="0"/>
                <a:cs typeface="Arial" panose="020B0604020202020204" pitchFamily="34" charset="0"/>
              </a:rPr>
              <a:t>42. Verwoestingen op niet eerder vertoonde schaal door massavernietigingswapens en de betrokkenheid van de burgerbevolking bij oorlogvoering.</a:t>
            </a:r>
            <a:br>
              <a:rPr lang="nl-NL" sz="3100" b="0" i="0" dirty="0">
                <a:effectLst/>
                <a:latin typeface="Arial" panose="020B0604020202020204" pitchFamily="34" charset="0"/>
                <a:cs typeface="Arial" panose="020B0604020202020204" pitchFamily="34" charset="0"/>
              </a:rPr>
            </a:br>
            <a:br>
              <a:rPr lang="nl-NL" sz="3100" dirty="0">
                <a:latin typeface="Arial" panose="020B0604020202020204" pitchFamily="34" charset="0"/>
                <a:cs typeface="Arial" panose="020B0604020202020204" pitchFamily="34" charset="0"/>
              </a:rPr>
            </a:br>
            <a:r>
              <a:rPr lang="nl-NL" sz="3100" b="0" i="0" dirty="0">
                <a:effectLst/>
                <a:latin typeface="Arial" panose="020B0604020202020204" pitchFamily="34" charset="0"/>
                <a:cs typeface="Arial" panose="020B0604020202020204" pitchFamily="34" charset="0"/>
              </a:rPr>
              <a:t>43. Racisme en discriminatie die leidden tot genocide, in het bijzonder op de joden</a:t>
            </a:r>
            <a:br>
              <a:rPr lang="nl-NL" sz="3100" dirty="0">
                <a:latin typeface="Arial" panose="020B0604020202020204" pitchFamily="34" charset="0"/>
                <a:cs typeface="Arial" panose="020B0604020202020204" pitchFamily="34" charset="0"/>
              </a:rPr>
            </a:br>
            <a:r>
              <a:rPr lang="nl-NL" sz="3100" b="0" i="0" dirty="0">
                <a:effectLst/>
                <a:latin typeface="Arial" panose="020B0604020202020204" pitchFamily="34" charset="0"/>
                <a:cs typeface="Arial" panose="020B0604020202020204" pitchFamily="34" charset="0"/>
              </a:rPr>
              <a:t>44. De Duitse bezetting van Nederland</a:t>
            </a:r>
            <a:endParaRPr lang="nl-NL" sz="3100" dirty="0">
              <a:highlight>
                <a:srgbClr val="800000"/>
              </a:highlight>
              <a:latin typeface="Arial" panose="020B0604020202020204" pitchFamily="34" charset="0"/>
              <a:cs typeface="Arial" panose="020B0604020202020204" pitchFamily="34" charset="0"/>
            </a:endParaRPr>
          </a:p>
          <a:p>
            <a:pPr marL="0" indent="0">
              <a:buNone/>
            </a:pPr>
            <a:endParaRPr lang="nl-NL" dirty="0"/>
          </a:p>
        </p:txBody>
      </p:sp>
      <p:pic>
        <p:nvPicPr>
          <p:cNvPr id="4" name="Picture 4" descr="Tijdvak 2 - hv123 - Lesmateriaal - Wikiwijs">
            <a:extLst>
              <a:ext uri="{FF2B5EF4-FFF2-40B4-BE49-F238E27FC236}">
                <a16:creationId xmlns:a16="http://schemas.microsoft.com/office/drawing/2014/main" id="{915E1A5B-BDA9-4DC5-A8AF-8808474430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502" y="152964"/>
            <a:ext cx="913836" cy="913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80194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FE2739-6362-4F35-A5C3-6E6325F2973D}"/>
              </a:ext>
            </a:extLst>
          </p:cNvPr>
          <p:cNvSpPr>
            <a:spLocks noGrp="1"/>
          </p:cNvSpPr>
          <p:nvPr>
            <p:ph type="title"/>
          </p:nvPr>
        </p:nvSpPr>
        <p:spPr/>
        <p:txBody>
          <a:bodyPr>
            <a:normAutofit fontScale="90000"/>
          </a:bodyPr>
          <a:lstStyle/>
          <a:p>
            <a:r>
              <a:rPr lang="nl-NL" dirty="0">
                <a:solidFill>
                  <a:srgbClr val="FFFF00"/>
                </a:solidFill>
                <a:highlight>
                  <a:srgbClr val="800000"/>
                </a:highlight>
              </a:rPr>
              <a:t>Kenmerkend aspect</a:t>
            </a:r>
            <a:r>
              <a:rPr lang="nl-NL" dirty="0">
                <a:highlight>
                  <a:srgbClr val="800000"/>
                </a:highlight>
              </a:rPr>
              <a:t>:</a:t>
            </a:r>
            <a:br>
              <a:rPr lang="nl-NL" dirty="0">
                <a:highlight>
                  <a:srgbClr val="800000"/>
                </a:highlight>
              </a:rPr>
            </a:br>
            <a:r>
              <a:rPr lang="nl-NL" dirty="0">
                <a:highlight>
                  <a:srgbClr val="800000"/>
                </a:highlight>
              </a:rPr>
              <a:t>De confrontatie tussen de Grieks-Romeinse en Germaanse cultuur</a:t>
            </a:r>
          </a:p>
        </p:txBody>
      </p:sp>
      <p:sp>
        <p:nvSpPr>
          <p:cNvPr id="3" name="Tijdelijke aanduiding voor inhoud 2">
            <a:extLst>
              <a:ext uri="{FF2B5EF4-FFF2-40B4-BE49-F238E27FC236}">
                <a16:creationId xmlns:a16="http://schemas.microsoft.com/office/drawing/2014/main" id="{DA5A541F-48F1-4C80-8855-AFDDEAD61C0E}"/>
              </a:ext>
            </a:extLst>
          </p:cNvPr>
          <p:cNvSpPr>
            <a:spLocks noGrp="1"/>
          </p:cNvSpPr>
          <p:nvPr>
            <p:ph idx="1"/>
          </p:nvPr>
        </p:nvSpPr>
        <p:spPr>
          <a:xfrm>
            <a:off x="913795" y="2629464"/>
            <a:ext cx="10353762" cy="3695136"/>
          </a:xfrm>
        </p:spPr>
        <p:txBody>
          <a:bodyPr>
            <a:normAutofit fontScale="92500"/>
          </a:bodyPr>
          <a:lstStyle/>
          <a:p>
            <a:r>
              <a:rPr lang="nl-NL" sz="3600" b="1" dirty="0">
                <a:solidFill>
                  <a:srgbClr val="FFFF00"/>
                </a:solidFill>
                <a:highlight>
                  <a:srgbClr val="800000"/>
                </a:highlight>
              </a:rPr>
              <a:t>Grieks-Romeinse cultuur </a:t>
            </a:r>
            <a:r>
              <a:rPr lang="nl-NL" sz="3600" dirty="0">
                <a:highlight>
                  <a:srgbClr val="800000"/>
                </a:highlight>
              </a:rPr>
              <a:t>en levenswijze botst met die van de Germanen.</a:t>
            </a:r>
          </a:p>
          <a:p>
            <a:r>
              <a:rPr lang="nl-NL" sz="3600" dirty="0">
                <a:highlight>
                  <a:srgbClr val="800000"/>
                </a:highlight>
              </a:rPr>
              <a:t>Germanen zijn barbaren (onbeschaafde mensen).</a:t>
            </a:r>
          </a:p>
          <a:p>
            <a:r>
              <a:rPr lang="nl-NL" sz="3600" dirty="0">
                <a:highlight>
                  <a:srgbClr val="800000"/>
                </a:highlight>
              </a:rPr>
              <a:t>Germanen nemen de </a:t>
            </a:r>
            <a:r>
              <a:rPr lang="nl-NL" sz="3600" b="1" dirty="0">
                <a:solidFill>
                  <a:srgbClr val="FFFF00"/>
                </a:solidFill>
                <a:highlight>
                  <a:srgbClr val="800000"/>
                </a:highlight>
              </a:rPr>
              <a:t>Grieks-Romeinse cultuur </a:t>
            </a:r>
            <a:r>
              <a:rPr lang="nl-NL" sz="3600" dirty="0">
                <a:highlight>
                  <a:srgbClr val="800000"/>
                </a:highlight>
              </a:rPr>
              <a:t>over </a:t>
            </a:r>
            <a:r>
              <a:rPr lang="nl-NL" sz="3600" dirty="0">
                <a:highlight>
                  <a:srgbClr val="800000"/>
                </a:highlight>
                <a:sym typeface="Wingdings" panose="05000000000000000000" pitchFamily="2" charset="2"/>
              </a:rPr>
              <a:t> </a:t>
            </a:r>
            <a:r>
              <a:rPr lang="nl-NL" sz="3600" b="1" dirty="0">
                <a:solidFill>
                  <a:srgbClr val="FFFF00"/>
                </a:solidFill>
                <a:highlight>
                  <a:srgbClr val="800000"/>
                </a:highlight>
                <a:sym typeface="Wingdings" panose="05000000000000000000" pitchFamily="2" charset="2"/>
              </a:rPr>
              <a:t>Romanisering</a:t>
            </a:r>
            <a:r>
              <a:rPr lang="nl-NL" sz="3600" dirty="0">
                <a:highlight>
                  <a:srgbClr val="800000"/>
                </a:highlight>
                <a:sym typeface="Wingdings" panose="05000000000000000000" pitchFamily="2" charset="2"/>
              </a:rPr>
              <a:t>.</a:t>
            </a:r>
          </a:p>
          <a:p>
            <a:endParaRPr lang="nl-NL" dirty="0"/>
          </a:p>
        </p:txBody>
      </p:sp>
      <p:pic>
        <p:nvPicPr>
          <p:cNvPr id="4" name="Picture 4" descr="Tijdvak 2 - hv123 - Lesmateriaal - Wikiwijs">
            <a:extLst>
              <a:ext uri="{FF2B5EF4-FFF2-40B4-BE49-F238E27FC236}">
                <a16:creationId xmlns:a16="http://schemas.microsoft.com/office/drawing/2014/main" id="{380A57B2-8BA9-461D-8A08-6C988E0CCC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502" y="152964"/>
            <a:ext cx="913836" cy="913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49077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omeinse #Legerplaats aan de #Rijnmond (#Valkenburg) | #Schoolplaat #Isings  | History, Combine pictures, Roman">
            <a:extLst>
              <a:ext uri="{FF2B5EF4-FFF2-40B4-BE49-F238E27FC236}">
                <a16:creationId xmlns:a16="http://schemas.microsoft.com/office/drawing/2014/main" id="{D5F180DF-991E-4E29-A555-998BD25CCD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4445" y="0"/>
            <a:ext cx="11267556"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inhoud 2">
            <a:extLst>
              <a:ext uri="{FF2B5EF4-FFF2-40B4-BE49-F238E27FC236}">
                <a16:creationId xmlns:a16="http://schemas.microsoft.com/office/drawing/2014/main" id="{8BC0B997-3F36-4AFB-BA39-FD6BE0703429}"/>
              </a:ext>
            </a:extLst>
          </p:cNvPr>
          <p:cNvSpPr>
            <a:spLocks noGrp="1"/>
          </p:cNvSpPr>
          <p:nvPr>
            <p:ph idx="1"/>
          </p:nvPr>
        </p:nvSpPr>
        <p:spPr>
          <a:xfrm>
            <a:off x="0" y="5651226"/>
            <a:ext cx="10353762" cy="4446779"/>
          </a:xfrm>
        </p:spPr>
        <p:txBody>
          <a:bodyPr>
            <a:normAutofit/>
          </a:bodyPr>
          <a:lstStyle/>
          <a:p>
            <a:pPr marL="0" indent="0">
              <a:buNone/>
            </a:pPr>
            <a:r>
              <a:rPr lang="nl-NL" sz="3200" dirty="0">
                <a:highlight>
                  <a:srgbClr val="800000"/>
                </a:highlight>
              </a:rPr>
              <a:t>Leg via de drie stappen uit hoe je </a:t>
            </a:r>
            <a:r>
              <a:rPr lang="nl-NL" sz="3200" b="1" dirty="0">
                <a:solidFill>
                  <a:srgbClr val="FFFF00"/>
                </a:solidFill>
                <a:highlight>
                  <a:srgbClr val="800000"/>
                </a:highlight>
              </a:rPr>
              <a:t>romanisering </a:t>
            </a:r>
            <a:r>
              <a:rPr lang="nl-NL" sz="3200" dirty="0">
                <a:highlight>
                  <a:srgbClr val="800000"/>
                </a:highlight>
              </a:rPr>
              <a:t>terugziet in de bron</a:t>
            </a:r>
            <a:endParaRPr lang="nl-NL" sz="1200" dirty="0"/>
          </a:p>
          <a:p>
            <a:endParaRPr lang="nl-NL" dirty="0"/>
          </a:p>
        </p:txBody>
      </p:sp>
      <p:sp>
        <p:nvSpPr>
          <p:cNvPr id="6" name="Titel 5">
            <a:extLst>
              <a:ext uri="{FF2B5EF4-FFF2-40B4-BE49-F238E27FC236}">
                <a16:creationId xmlns:a16="http://schemas.microsoft.com/office/drawing/2014/main" id="{A1961903-62CA-41CE-A7C5-F6E4B58E9ED9}"/>
              </a:ext>
            </a:extLst>
          </p:cNvPr>
          <p:cNvSpPr>
            <a:spLocks noGrp="1"/>
          </p:cNvSpPr>
          <p:nvPr>
            <p:ph type="title"/>
          </p:nvPr>
        </p:nvSpPr>
        <p:spPr>
          <a:xfrm>
            <a:off x="2198309" y="-259521"/>
            <a:ext cx="10353761" cy="1326321"/>
          </a:xfrm>
        </p:spPr>
        <p:txBody>
          <a:bodyPr/>
          <a:lstStyle/>
          <a:p>
            <a:r>
              <a:rPr lang="nl-NL" dirty="0">
                <a:highlight>
                  <a:srgbClr val="800000"/>
                </a:highlight>
              </a:rPr>
              <a:t>Bron: Romeinse stad in Nederland</a:t>
            </a:r>
          </a:p>
        </p:txBody>
      </p:sp>
      <p:pic>
        <p:nvPicPr>
          <p:cNvPr id="8" name="Picture 4" descr="Tijdvak 2 - hv123 - Lesmateriaal - Wikiwijs">
            <a:extLst>
              <a:ext uri="{FF2B5EF4-FFF2-40B4-BE49-F238E27FC236}">
                <a16:creationId xmlns:a16="http://schemas.microsoft.com/office/drawing/2014/main" id="{53359067-A8FB-432F-8100-F5E479EA99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502" y="152964"/>
            <a:ext cx="913836" cy="913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54337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FE2739-6362-4F35-A5C3-6E6325F2973D}"/>
              </a:ext>
            </a:extLst>
          </p:cNvPr>
          <p:cNvSpPr>
            <a:spLocks noGrp="1"/>
          </p:cNvSpPr>
          <p:nvPr>
            <p:ph type="title"/>
          </p:nvPr>
        </p:nvSpPr>
        <p:spPr>
          <a:xfrm>
            <a:off x="4582280" y="150663"/>
            <a:ext cx="10353761" cy="1326321"/>
          </a:xfrm>
        </p:spPr>
        <p:txBody>
          <a:bodyPr>
            <a:noAutofit/>
          </a:bodyPr>
          <a:lstStyle/>
          <a:p>
            <a:r>
              <a:rPr lang="nl-NL" sz="2400" dirty="0">
                <a:solidFill>
                  <a:srgbClr val="FFFF00"/>
                </a:solidFill>
                <a:highlight>
                  <a:srgbClr val="800000"/>
                </a:highlight>
              </a:rPr>
              <a:t>Kenmerkend aspect</a:t>
            </a:r>
            <a:r>
              <a:rPr lang="nl-NL" sz="2400" dirty="0">
                <a:highlight>
                  <a:srgbClr val="800000"/>
                </a:highlight>
              </a:rPr>
              <a:t>:</a:t>
            </a:r>
            <a:br>
              <a:rPr lang="nl-NL" sz="2400" dirty="0">
                <a:highlight>
                  <a:srgbClr val="800000"/>
                </a:highlight>
              </a:rPr>
            </a:br>
            <a:r>
              <a:rPr lang="nl-NL" sz="2400" dirty="0">
                <a:highlight>
                  <a:srgbClr val="800000"/>
                </a:highlight>
              </a:rPr>
              <a:t>De confrontatie tussen </a:t>
            </a:r>
            <a:br>
              <a:rPr lang="nl-NL" sz="2400" dirty="0">
                <a:highlight>
                  <a:srgbClr val="800000"/>
                </a:highlight>
              </a:rPr>
            </a:br>
            <a:r>
              <a:rPr lang="nl-NL" sz="2400" dirty="0">
                <a:highlight>
                  <a:srgbClr val="800000"/>
                </a:highlight>
              </a:rPr>
              <a:t>de Grieks-Romeinse en </a:t>
            </a:r>
            <a:br>
              <a:rPr lang="nl-NL" sz="2400" dirty="0">
                <a:highlight>
                  <a:srgbClr val="800000"/>
                </a:highlight>
              </a:rPr>
            </a:br>
            <a:r>
              <a:rPr lang="nl-NL" sz="2400" dirty="0">
                <a:highlight>
                  <a:srgbClr val="800000"/>
                </a:highlight>
              </a:rPr>
              <a:t>Germaanse cultuur</a:t>
            </a:r>
          </a:p>
        </p:txBody>
      </p:sp>
      <p:sp>
        <p:nvSpPr>
          <p:cNvPr id="3" name="Tijdelijke aanduiding voor inhoud 2">
            <a:extLst>
              <a:ext uri="{FF2B5EF4-FFF2-40B4-BE49-F238E27FC236}">
                <a16:creationId xmlns:a16="http://schemas.microsoft.com/office/drawing/2014/main" id="{DA5A541F-48F1-4C80-8855-AFDDEAD61C0E}"/>
              </a:ext>
            </a:extLst>
          </p:cNvPr>
          <p:cNvSpPr>
            <a:spLocks noGrp="1"/>
          </p:cNvSpPr>
          <p:nvPr>
            <p:ph idx="1"/>
          </p:nvPr>
        </p:nvSpPr>
        <p:spPr>
          <a:xfrm>
            <a:off x="0" y="0"/>
            <a:ext cx="8698528" cy="3695136"/>
          </a:xfrm>
        </p:spPr>
        <p:txBody>
          <a:bodyPr>
            <a:normAutofit/>
          </a:bodyPr>
          <a:lstStyle/>
          <a:p>
            <a:r>
              <a:rPr lang="nl-NL" sz="2800" b="1" dirty="0">
                <a:solidFill>
                  <a:srgbClr val="FFFF00"/>
                </a:solidFill>
                <a:highlight>
                  <a:srgbClr val="800000"/>
                </a:highlight>
              </a:rPr>
              <a:t>De Bataafse Opstand</a:t>
            </a:r>
            <a:endParaRPr lang="nl-NL" sz="2800" dirty="0">
              <a:highlight>
                <a:srgbClr val="800000"/>
              </a:highlight>
              <a:sym typeface="Wingdings" panose="05000000000000000000" pitchFamily="2" charset="2"/>
            </a:endParaRPr>
          </a:p>
          <a:p>
            <a:endParaRPr lang="nl-NL" dirty="0"/>
          </a:p>
        </p:txBody>
      </p:sp>
      <p:sp>
        <p:nvSpPr>
          <p:cNvPr id="4" name="Tekstvak 3">
            <a:extLst>
              <a:ext uri="{FF2B5EF4-FFF2-40B4-BE49-F238E27FC236}">
                <a16:creationId xmlns:a16="http://schemas.microsoft.com/office/drawing/2014/main" id="{86F4B670-CAAC-4AEE-BAD2-EA476FFA9D2C}"/>
              </a:ext>
            </a:extLst>
          </p:cNvPr>
          <p:cNvSpPr txBox="1"/>
          <p:nvPr/>
        </p:nvSpPr>
        <p:spPr>
          <a:xfrm>
            <a:off x="130629" y="591062"/>
            <a:ext cx="7010400" cy="6509474"/>
          </a:xfrm>
          <a:prstGeom prst="rect">
            <a:avLst/>
          </a:prstGeom>
          <a:noFill/>
        </p:spPr>
        <p:txBody>
          <a:bodyPr wrap="square" rtlCol="0">
            <a:spAutoFit/>
          </a:bodyPr>
          <a:lstStyle/>
          <a:p>
            <a:pPr algn="l"/>
            <a:r>
              <a:rPr lang="nl-NL" sz="1900" b="0" i="0" dirty="0">
                <a:effectLst/>
                <a:latin typeface="Arial" panose="020B0604020202020204" pitchFamily="34" charset="0"/>
                <a:cs typeface="Arial" panose="020B0604020202020204" pitchFamily="34" charset="0"/>
              </a:rPr>
              <a:t>De Romeinen pakten het slim aan: als je met hen meedeed, kreeg je allerlei voordeeltjes en voorrechten. Dat gold voor de handel, maar ook voor de politiek en het bestuur. Zo niet dan ging je vijand er met het voordeel of de macht vandoor. Zo konden ze met relatief weinig mensen het enorme</a:t>
            </a:r>
            <a:r>
              <a:rPr lang="nl-NL" sz="1900" b="1" i="0" dirty="0">
                <a:effectLst/>
                <a:latin typeface="Arial" panose="020B0604020202020204" pitchFamily="34" charset="0"/>
                <a:cs typeface="Arial" panose="020B0604020202020204" pitchFamily="34" charset="0"/>
              </a:rPr>
              <a:t> </a:t>
            </a:r>
            <a:r>
              <a:rPr lang="nl-NL" sz="1900" b="1" i="0" dirty="0">
                <a:solidFill>
                  <a:srgbClr val="FFFF00"/>
                </a:solidFill>
                <a:effectLst/>
                <a:latin typeface="Arial" panose="020B0604020202020204" pitchFamily="34" charset="0"/>
                <a:cs typeface="Arial" panose="020B0604020202020204" pitchFamily="34" charset="0"/>
              </a:rPr>
              <a:t>Romeinse rijk</a:t>
            </a:r>
            <a:r>
              <a:rPr lang="nl-NL" sz="1900" b="0" i="0" dirty="0">
                <a:solidFill>
                  <a:srgbClr val="FFFF00"/>
                </a:solidFill>
                <a:effectLst/>
                <a:latin typeface="Arial" panose="020B0604020202020204" pitchFamily="34" charset="0"/>
                <a:cs typeface="Arial" panose="020B0604020202020204" pitchFamily="34" charset="0"/>
              </a:rPr>
              <a:t> </a:t>
            </a:r>
            <a:r>
              <a:rPr lang="nl-NL" sz="1900" b="0" i="0" dirty="0">
                <a:effectLst/>
                <a:latin typeface="Arial" panose="020B0604020202020204" pitchFamily="34" charset="0"/>
                <a:cs typeface="Arial" panose="020B0604020202020204" pitchFamily="34" charset="0"/>
              </a:rPr>
              <a:t>besturen.</a:t>
            </a:r>
          </a:p>
          <a:p>
            <a:pPr algn="l"/>
            <a:r>
              <a:rPr lang="nl-NL" sz="1900" b="0" i="0" dirty="0">
                <a:effectLst/>
                <a:latin typeface="Arial" panose="020B0604020202020204" pitchFamily="34" charset="0"/>
                <a:cs typeface="Arial" panose="020B0604020202020204" pitchFamily="34" charset="0"/>
              </a:rPr>
              <a:t>Maar de Romeinen waren wel de baas en lieten dat merken ook. De overwonnen stammen moesten voedsel of vee als belasting betalen en jonge mannen moesten dienen in het leger. Sommige Romeinen maakten misbruik van de situatie. Ze wilden er zelf beter van worden. Ook daarom kwamen er weleens stammen in opstand.</a:t>
            </a:r>
          </a:p>
          <a:p>
            <a:pPr algn="l"/>
            <a:r>
              <a:rPr lang="nl-NL" sz="1900" b="0" i="0" dirty="0">
                <a:effectLst/>
                <a:latin typeface="Arial" panose="020B0604020202020204" pitchFamily="34" charset="0"/>
                <a:cs typeface="Arial" panose="020B0604020202020204" pitchFamily="34" charset="0"/>
              </a:rPr>
              <a:t>De bekendste opstand in ons land is de opstand van de Bataven (69 n. Chr.). Het begon met een geheime bijeenkomst in het heilige woud. Daar sprak het Bataafse stamhoofd Julius </a:t>
            </a:r>
            <a:r>
              <a:rPr lang="nl-NL" sz="1900" b="0" i="0" dirty="0" err="1">
                <a:effectLst/>
                <a:latin typeface="Arial" panose="020B0604020202020204" pitchFamily="34" charset="0"/>
                <a:cs typeface="Arial" panose="020B0604020202020204" pitchFamily="34" charset="0"/>
              </a:rPr>
              <a:t>Civilis</a:t>
            </a:r>
            <a:r>
              <a:rPr lang="nl-NL" sz="1900" b="0" i="0" dirty="0">
                <a:effectLst/>
                <a:latin typeface="Arial" panose="020B0604020202020204" pitchFamily="34" charset="0"/>
                <a:cs typeface="Arial" panose="020B0604020202020204" pitchFamily="34" charset="0"/>
              </a:rPr>
              <a:t>, die zelf in het Romeinse leger had gezeten, de andere stamhoofden toe; “Het is geen echt bondgenootschap meer, zoals vroeger. Nee, we worden behandeld als slaven.” Verschillende Germaanse stammen vielen toen Romeinse kampen aan. De Romeinen moesten vluchten of liepen over naar de vijand.</a:t>
            </a:r>
          </a:p>
          <a:p>
            <a:endParaRPr lang="nl-NL" dirty="0"/>
          </a:p>
        </p:txBody>
      </p:sp>
      <p:sp>
        <p:nvSpPr>
          <p:cNvPr id="6" name="Tekstvak 5">
            <a:extLst>
              <a:ext uri="{FF2B5EF4-FFF2-40B4-BE49-F238E27FC236}">
                <a16:creationId xmlns:a16="http://schemas.microsoft.com/office/drawing/2014/main" id="{6D8B175F-0890-4748-9304-C6761F829C0E}"/>
              </a:ext>
            </a:extLst>
          </p:cNvPr>
          <p:cNvSpPr txBox="1"/>
          <p:nvPr/>
        </p:nvSpPr>
        <p:spPr>
          <a:xfrm>
            <a:off x="7141029" y="1817915"/>
            <a:ext cx="4920342" cy="4493538"/>
          </a:xfrm>
          <a:prstGeom prst="rect">
            <a:avLst/>
          </a:prstGeom>
          <a:noFill/>
        </p:spPr>
        <p:txBody>
          <a:bodyPr wrap="square">
            <a:spAutoFit/>
          </a:bodyPr>
          <a:lstStyle/>
          <a:p>
            <a:pPr marL="742950" indent="-742950">
              <a:buFont typeface="+mj-lt"/>
              <a:buAutoNum type="arabicPeriod"/>
            </a:pPr>
            <a:r>
              <a:rPr lang="nl-NL" sz="2600" dirty="0">
                <a:effectLst>
                  <a:outerShdw blurRad="38100" dist="38100" dir="2700000" algn="tl">
                    <a:srgbClr val="000000">
                      <a:alpha val="43137"/>
                    </a:srgbClr>
                  </a:outerShdw>
                </a:effectLst>
                <a:highlight>
                  <a:srgbClr val="800000"/>
                </a:highlight>
                <a:latin typeface="Arial" panose="020B0604020202020204" pitchFamily="34" charset="0"/>
                <a:cs typeface="Arial" panose="020B0604020202020204" pitchFamily="34" charset="0"/>
              </a:rPr>
              <a:t>Benoem een stuk uit de tekst waar </a:t>
            </a:r>
            <a:r>
              <a:rPr lang="nl-NL" sz="2600" b="1" dirty="0">
                <a:solidFill>
                  <a:srgbClr val="FFFF00"/>
                </a:solidFill>
                <a:effectLst>
                  <a:outerShdw blurRad="38100" dist="38100" dir="2700000" algn="tl">
                    <a:srgbClr val="000000">
                      <a:alpha val="43137"/>
                    </a:srgbClr>
                  </a:outerShdw>
                </a:effectLst>
                <a:highlight>
                  <a:srgbClr val="800000"/>
                </a:highlight>
                <a:latin typeface="Arial" panose="020B0604020202020204" pitchFamily="34" charset="0"/>
                <a:cs typeface="Arial" panose="020B0604020202020204" pitchFamily="34" charset="0"/>
              </a:rPr>
              <a:t>romanisering</a:t>
            </a:r>
            <a:r>
              <a:rPr lang="nl-NL" sz="2600" dirty="0">
                <a:effectLst>
                  <a:outerShdw blurRad="38100" dist="38100" dir="2700000" algn="tl">
                    <a:srgbClr val="000000">
                      <a:alpha val="43137"/>
                    </a:srgbClr>
                  </a:outerShdw>
                </a:effectLst>
                <a:highlight>
                  <a:srgbClr val="800000"/>
                </a:highlight>
                <a:latin typeface="Arial" panose="020B0604020202020204" pitchFamily="34" charset="0"/>
                <a:cs typeface="Arial" panose="020B0604020202020204" pitchFamily="34" charset="0"/>
              </a:rPr>
              <a:t> terug te vinden is.</a:t>
            </a:r>
          </a:p>
          <a:p>
            <a:pPr marL="742950" indent="-742950">
              <a:buFont typeface="+mj-lt"/>
              <a:buAutoNum type="arabicPeriod"/>
            </a:pPr>
            <a:endParaRPr lang="nl-NL" sz="2600" dirty="0">
              <a:effectLst>
                <a:outerShdw blurRad="38100" dist="38100" dir="2700000" algn="tl">
                  <a:srgbClr val="000000">
                    <a:alpha val="43137"/>
                  </a:srgbClr>
                </a:outerShdw>
              </a:effectLst>
              <a:highlight>
                <a:srgbClr val="800000"/>
              </a:highlight>
              <a:latin typeface="Arial" panose="020B0604020202020204" pitchFamily="34" charset="0"/>
              <a:cs typeface="Arial" panose="020B0604020202020204" pitchFamily="34" charset="0"/>
            </a:endParaRPr>
          </a:p>
          <a:p>
            <a:pPr marL="742950" indent="-742950">
              <a:buFont typeface="+mj-lt"/>
              <a:buAutoNum type="arabicPeriod"/>
            </a:pPr>
            <a:r>
              <a:rPr lang="nl-NL" sz="2600" dirty="0">
                <a:effectLst>
                  <a:outerShdw blurRad="38100" dist="38100" dir="2700000" algn="tl">
                    <a:srgbClr val="000000">
                      <a:alpha val="43137"/>
                    </a:srgbClr>
                  </a:outerShdw>
                </a:effectLst>
                <a:highlight>
                  <a:srgbClr val="800000"/>
                </a:highlight>
                <a:latin typeface="Arial" panose="020B0604020202020204" pitchFamily="34" charset="0"/>
                <a:cs typeface="Arial" panose="020B0604020202020204" pitchFamily="34" charset="0"/>
              </a:rPr>
              <a:t>Waarom wilden Germanen vaak deel worden van het Romeinse Rijk?</a:t>
            </a:r>
          </a:p>
          <a:p>
            <a:pPr marL="742950" indent="-742950">
              <a:buFont typeface="+mj-lt"/>
              <a:buAutoNum type="arabicPeriod"/>
            </a:pPr>
            <a:endParaRPr lang="nl-NL" sz="2600" dirty="0">
              <a:effectLst>
                <a:outerShdw blurRad="38100" dist="38100" dir="2700000" algn="tl">
                  <a:srgbClr val="000000">
                    <a:alpha val="43137"/>
                  </a:srgbClr>
                </a:outerShdw>
              </a:effectLst>
              <a:highlight>
                <a:srgbClr val="800000"/>
              </a:highlight>
              <a:latin typeface="Arial" panose="020B0604020202020204" pitchFamily="34" charset="0"/>
              <a:cs typeface="Arial" panose="020B0604020202020204" pitchFamily="34" charset="0"/>
            </a:endParaRPr>
          </a:p>
          <a:p>
            <a:pPr marL="742950" indent="-742950">
              <a:buFont typeface="+mj-lt"/>
              <a:buAutoNum type="arabicPeriod"/>
            </a:pPr>
            <a:r>
              <a:rPr lang="nl-NL" sz="2600" dirty="0">
                <a:effectLst>
                  <a:outerShdw blurRad="38100" dist="38100" dir="2700000" algn="tl">
                    <a:srgbClr val="000000">
                      <a:alpha val="43137"/>
                    </a:srgbClr>
                  </a:outerShdw>
                </a:effectLst>
                <a:highlight>
                  <a:srgbClr val="800000"/>
                </a:highlight>
                <a:latin typeface="Arial" panose="020B0604020202020204" pitchFamily="34" charset="0"/>
                <a:cs typeface="Arial" panose="020B0604020202020204" pitchFamily="34" charset="0"/>
              </a:rPr>
              <a:t>Waarom kwamen Germanen en Romeinen soms in conflict?</a:t>
            </a:r>
          </a:p>
        </p:txBody>
      </p:sp>
    </p:spTree>
    <p:extLst>
      <p:ext uri="{BB962C8B-B14F-4D97-AF65-F5344CB8AC3E}">
        <p14:creationId xmlns:p14="http://schemas.microsoft.com/office/powerpoint/2010/main" val="32846431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B574D6-9145-4FD6-968A-B9C29E673D56}"/>
              </a:ext>
            </a:extLst>
          </p:cNvPr>
          <p:cNvSpPr>
            <a:spLocks noGrp="1"/>
          </p:cNvSpPr>
          <p:nvPr>
            <p:ph type="title"/>
          </p:nvPr>
        </p:nvSpPr>
        <p:spPr/>
        <p:txBody>
          <a:bodyPr/>
          <a:lstStyle/>
          <a:p>
            <a:r>
              <a:rPr lang="nl-NL" dirty="0">
                <a:highlight>
                  <a:srgbClr val="800000"/>
                </a:highlight>
              </a:rPr>
              <a:t>Groei van het Romeinse rijk</a:t>
            </a:r>
          </a:p>
        </p:txBody>
      </p:sp>
      <p:sp>
        <p:nvSpPr>
          <p:cNvPr id="3" name="Tijdelijke aanduiding voor inhoud 2">
            <a:extLst>
              <a:ext uri="{FF2B5EF4-FFF2-40B4-BE49-F238E27FC236}">
                <a16:creationId xmlns:a16="http://schemas.microsoft.com/office/drawing/2014/main" id="{AC2D0C5B-5787-4D02-A389-B39F71835E5D}"/>
              </a:ext>
            </a:extLst>
          </p:cNvPr>
          <p:cNvSpPr>
            <a:spLocks noGrp="1"/>
          </p:cNvSpPr>
          <p:nvPr>
            <p:ph idx="1"/>
          </p:nvPr>
        </p:nvSpPr>
        <p:spPr/>
        <p:txBody>
          <a:bodyPr>
            <a:normAutofit/>
          </a:bodyPr>
          <a:lstStyle/>
          <a:p>
            <a:r>
              <a:rPr lang="nl-NL" sz="4000" dirty="0">
                <a:highlight>
                  <a:srgbClr val="800000"/>
                </a:highlight>
                <a:latin typeface="Arial" panose="020B0604020202020204" pitchFamily="34" charset="0"/>
                <a:cs typeface="Arial" panose="020B0604020202020204" pitchFamily="34" charset="0"/>
              </a:rPr>
              <a:t>Leg uit hoe het Romeinse rijk groeide via de volgende twee begrippen:</a:t>
            </a:r>
          </a:p>
          <a:p>
            <a:r>
              <a:rPr lang="nl-NL" sz="4000" b="1" dirty="0">
                <a:solidFill>
                  <a:srgbClr val="FFFF00"/>
                </a:solidFill>
                <a:highlight>
                  <a:srgbClr val="800000"/>
                </a:highlight>
                <a:latin typeface="Arial" panose="020B0604020202020204" pitchFamily="34" charset="0"/>
                <a:cs typeface="Arial" panose="020B0604020202020204" pitchFamily="34" charset="0"/>
              </a:rPr>
              <a:t>De limes</a:t>
            </a:r>
          </a:p>
          <a:p>
            <a:r>
              <a:rPr lang="nl-NL" sz="4000" b="1" dirty="0">
                <a:solidFill>
                  <a:srgbClr val="FFFF00"/>
                </a:solidFill>
                <a:highlight>
                  <a:srgbClr val="800000"/>
                </a:highlight>
                <a:latin typeface="Arial" panose="020B0604020202020204" pitchFamily="34" charset="0"/>
                <a:cs typeface="Arial" panose="020B0604020202020204" pitchFamily="34" charset="0"/>
              </a:rPr>
              <a:t>Romanisering</a:t>
            </a:r>
          </a:p>
        </p:txBody>
      </p:sp>
      <p:pic>
        <p:nvPicPr>
          <p:cNvPr id="4" name="Picture 4" descr="Tijdvak 2 - hv123 - Lesmateriaal - Wikiwijs">
            <a:extLst>
              <a:ext uri="{FF2B5EF4-FFF2-40B4-BE49-F238E27FC236}">
                <a16:creationId xmlns:a16="http://schemas.microsoft.com/office/drawing/2014/main" id="{B04D9A85-D9E3-4A78-B5CC-3331CB83FA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502" y="152964"/>
            <a:ext cx="1326321" cy="1326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56024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7F78B3-0724-4F91-BEDC-B419717CD8BA}"/>
              </a:ext>
            </a:extLst>
          </p:cNvPr>
          <p:cNvSpPr>
            <a:spLocks noGrp="1"/>
          </p:cNvSpPr>
          <p:nvPr>
            <p:ph type="title"/>
          </p:nvPr>
        </p:nvSpPr>
        <p:spPr/>
        <p:txBody>
          <a:bodyPr/>
          <a:lstStyle/>
          <a:p>
            <a:r>
              <a:rPr lang="nl-NL" dirty="0"/>
              <a:t>Extra: het leven van een Romeinse soldaat</a:t>
            </a:r>
          </a:p>
        </p:txBody>
      </p:sp>
      <p:sp>
        <p:nvSpPr>
          <p:cNvPr id="3" name="Tijdelijke aanduiding voor inhoud 2">
            <a:extLst>
              <a:ext uri="{FF2B5EF4-FFF2-40B4-BE49-F238E27FC236}">
                <a16:creationId xmlns:a16="http://schemas.microsoft.com/office/drawing/2014/main" id="{37DB0083-1844-4843-8921-F9742FD37A55}"/>
              </a:ext>
            </a:extLst>
          </p:cNvPr>
          <p:cNvSpPr>
            <a:spLocks noGrp="1"/>
          </p:cNvSpPr>
          <p:nvPr>
            <p:ph idx="1"/>
          </p:nvPr>
        </p:nvSpPr>
        <p:spPr>
          <a:xfrm>
            <a:off x="2636063" y="2392557"/>
            <a:ext cx="10353762" cy="491231"/>
          </a:xfrm>
        </p:spPr>
        <p:txBody>
          <a:bodyPr/>
          <a:lstStyle/>
          <a:p>
            <a:r>
              <a:rPr lang="nl-NL" dirty="0"/>
              <a:t>https://www.youtube.com/watch?v=kYEQslw0l68</a:t>
            </a:r>
          </a:p>
        </p:txBody>
      </p:sp>
      <p:pic>
        <p:nvPicPr>
          <p:cNvPr id="5" name="Picture 4" descr="Tijdvak 2 - hv123 - Lesmateriaal - Wikiwijs">
            <a:extLst>
              <a:ext uri="{FF2B5EF4-FFF2-40B4-BE49-F238E27FC236}">
                <a16:creationId xmlns:a16="http://schemas.microsoft.com/office/drawing/2014/main" id="{B356BFC9-825C-4D88-9C45-F434DA5C73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502" y="152964"/>
            <a:ext cx="913836" cy="913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4698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Wat bestuurders van de oude Romeinen kunnen leren">
            <a:extLst>
              <a:ext uri="{FF2B5EF4-FFF2-40B4-BE49-F238E27FC236}">
                <a16:creationId xmlns:a16="http://schemas.microsoft.com/office/drawing/2014/main" id="{1C8C9291-202F-428E-A881-C622D5AA4AA8}"/>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20355" b="4416"/>
          <a:stretch/>
        </p:blipFill>
        <p:spPr bwMode="auto">
          <a:xfrm>
            <a:off x="20" y="2030"/>
            <a:ext cx="12191980" cy="685597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613519A5-9CF6-4368-A1D6-CEF62C4351E5}"/>
              </a:ext>
            </a:extLst>
          </p:cNvPr>
          <p:cNvSpPr>
            <a:spLocks noGrp="1"/>
          </p:cNvSpPr>
          <p:nvPr>
            <p:ph type="title"/>
          </p:nvPr>
        </p:nvSpPr>
        <p:spPr>
          <a:xfrm>
            <a:off x="913796" y="274838"/>
            <a:ext cx="10353761" cy="1326321"/>
          </a:xfrm>
        </p:spPr>
        <p:txBody>
          <a:bodyPr>
            <a:normAutofit/>
          </a:bodyPr>
          <a:lstStyle/>
          <a:p>
            <a:r>
              <a:rPr lang="nl-NL" sz="5400" dirty="0">
                <a:highlight>
                  <a:srgbClr val="800000"/>
                </a:highlight>
              </a:rPr>
              <a:t>De planning</a:t>
            </a:r>
          </a:p>
        </p:txBody>
      </p:sp>
      <p:sp>
        <p:nvSpPr>
          <p:cNvPr id="3" name="Tijdelijke aanduiding voor inhoud 2">
            <a:extLst>
              <a:ext uri="{FF2B5EF4-FFF2-40B4-BE49-F238E27FC236}">
                <a16:creationId xmlns:a16="http://schemas.microsoft.com/office/drawing/2014/main" id="{4AF1CBF4-398C-429B-99EC-B33B3C3EBB42}"/>
              </a:ext>
            </a:extLst>
          </p:cNvPr>
          <p:cNvSpPr>
            <a:spLocks noGrp="1"/>
          </p:cNvSpPr>
          <p:nvPr>
            <p:ph idx="1"/>
          </p:nvPr>
        </p:nvSpPr>
        <p:spPr>
          <a:xfrm>
            <a:off x="3600450" y="2096064"/>
            <a:ext cx="7667107" cy="3695136"/>
          </a:xfrm>
        </p:spPr>
        <p:txBody>
          <a:bodyPr>
            <a:normAutofit/>
          </a:bodyPr>
          <a:lstStyle/>
          <a:p>
            <a:r>
              <a:rPr lang="nl-NL" sz="4000" dirty="0">
                <a:highlight>
                  <a:srgbClr val="800000"/>
                </a:highlight>
              </a:rPr>
              <a:t>huiswerk nakijken</a:t>
            </a:r>
          </a:p>
          <a:p>
            <a:r>
              <a:rPr lang="nl-NL" sz="4000" dirty="0">
                <a:highlight>
                  <a:srgbClr val="800000"/>
                </a:highlight>
              </a:rPr>
              <a:t>De lesdoelen</a:t>
            </a:r>
          </a:p>
          <a:p>
            <a:r>
              <a:rPr lang="nl-NL" sz="4000" dirty="0">
                <a:highlight>
                  <a:srgbClr val="800000"/>
                </a:highlight>
              </a:rPr>
              <a:t>Paragraaf 3.3</a:t>
            </a:r>
          </a:p>
          <a:p>
            <a:r>
              <a:rPr lang="nl-NL" sz="4000" dirty="0">
                <a:highlight>
                  <a:srgbClr val="800000"/>
                </a:highlight>
              </a:rPr>
              <a:t>Opdrachten maken</a:t>
            </a:r>
          </a:p>
        </p:txBody>
      </p:sp>
      <p:pic>
        <p:nvPicPr>
          <p:cNvPr id="8" name="Picture 4" descr="Tijdvak 2 - hv123 - Lesmateriaal - Wikiwijs">
            <a:extLst>
              <a:ext uri="{FF2B5EF4-FFF2-40B4-BE49-F238E27FC236}">
                <a16:creationId xmlns:a16="http://schemas.microsoft.com/office/drawing/2014/main" id="{D645678F-9F60-44C0-8A7D-5753568529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408" y="1873967"/>
            <a:ext cx="3110065" cy="3110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66785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9B6AAA-817B-4660-A59D-55B9870C4C8A}"/>
              </a:ext>
            </a:extLst>
          </p:cNvPr>
          <p:cNvSpPr>
            <a:spLocks noGrp="1"/>
          </p:cNvSpPr>
          <p:nvPr>
            <p:ph type="title"/>
          </p:nvPr>
        </p:nvSpPr>
        <p:spPr>
          <a:xfrm>
            <a:off x="919119" y="-1"/>
            <a:ext cx="10353761" cy="1326321"/>
          </a:xfrm>
        </p:spPr>
        <p:txBody>
          <a:bodyPr>
            <a:normAutofit/>
          </a:bodyPr>
          <a:lstStyle/>
          <a:p>
            <a:r>
              <a:rPr lang="nl-NL" sz="5400" dirty="0">
                <a:highlight>
                  <a:srgbClr val="800000"/>
                </a:highlight>
              </a:rPr>
              <a:t>Lesdoelen</a:t>
            </a:r>
          </a:p>
        </p:txBody>
      </p:sp>
      <p:sp>
        <p:nvSpPr>
          <p:cNvPr id="3" name="Tijdelijke aanduiding voor inhoud 2">
            <a:extLst>
              <a:ext uri="{FF2B5EF4-FFF2-40B4-BE49-F238E27FC236}">
                <a16:creationId xmlns:a16="http://schemas.microsoft.com/office/drawing/2014/main" id="{365AD323-8CA6-408C-929E-C5E3BA07A804}"/>
              </a:ext>
            </a:extLst>
          </p:cNvPr>
          <p:cNvSpPr>
            <a:spLocks noGrp="1"/>
          </p:cNvSpPr>
          <p:nvPr>
            <p:ph idx="1"/>
          </p:nvPr>
        </p:nvSpPr>
        <p:spPr>
          <a:xfrm>
            <a:off x="312045" y="1535837"/>
            <a:ext cx="11567908" cy="5193437"/>
          </a:xfrm>
        </p:spPr>
        <p:txBody>
          <a:bodyPr>
            <a:normAutofit fontScale="77500" lnSpcReduction="20000"/>
          </a:bodyPr>
          <a:lstStyle/>
          <a:p>
            <a:pPr algn="l"/>
            <a:r>
              <a:rPr lang="nl-NL" sz="3600" b="0" i="0" dirty="0">
                <a:effectLst/>
                <a:highlight>
                  <a:srgbClr val="800000"/>
                </a:highlight>
                <a:latin typeface="Arial" panose="020B0604020202020204" pitchFamily="34" charset="0"/>
              </a:rPr>
              <a:t>Je kent de begrippen: </a:t>
            </a:r>
            <a:r>
              <a:rPr lang="nl-NL" sz="3600" b="1" i="0" dirty="0">
                <a:solidFill>
                  <a:srgbClr val="FFFF00"/>
                </a:solidFill>
                <a:effectLst/>
                <a:highlight>
                  <a:srgbClr val="800000"/>
                </a:highlight>
                <a:latin typeface="Arial" panose="020B0604020202020204" pitchFamily="34" charset="0"/>
              </a:rPr>
              <a:t>limes, </a:t>
            </a:r>
            <a:r>
              <a:rPr lang="nl-NL" sz="3600" b="1" i="0" dirty="0" err="1">
                <a:solidFill>
                  <a:srgbClr val="FFFF00"/>
                </a:solidFill>
                <a:effectLst/>
                <a:highlight>
                  <a:srgbClr val="800000"/>
                </a:highlight>
                <a:latin typeface="Arial" panose="020B0604020202020204" pitchFamily="34" charset="0"/>
              </a:rPr>
              <a:t>Germania</a:t>
            </a:r>
            <a:r>
              <a:rPr lang="nl-NL" sz="3600" b="1" i="0" dirty="0">
                <a:solidFill>
                  <a:srgbClr val="FFFF00"/>
                </a:solidFill>
                <a:effectLst/>
                <a:highlight>
                  <a:srgbClr val="800000"/>
                </a:highlight>
                <a:latin typeface="Arial" panose="020B0604020202020204" pitchFamily="34" charset="0"/>
              </a:rPr>
              <a:t> </a:t>
            </a:r>
            <a:r>
              <a:rPr lang="nl-NL" sz="3600" b="1" i="0" dirty="0" err="1">
                <a:solidFill>
                  <a:srgbClr val="FFFF00"/>
                </a:solidFill>
                <a:effectLst/>
                <a:highlight>
                  <a:srgbClr val="800000"/>
                </a:highlight>
                <a:latin typeface="Arial" panose="020B0604020202020204" pitchFamily="34" charset="0"/>
              </a:rPr>
              <a:t>inferior</a:t>
            </a:r>
            <a:r>
              <a:rPr lang="nl-NL" sz="3600" b="1" i="0" dirty="0">
                <a:solidFill>
                  <a:srgbClr val="FFFF00"/>
                </a:solidFill>
                <a:effectLst/>
                <a:highlight>
                  <a:srgbClr val="800000"/>
                </a:highlight>
                <a:latin typeface="Arial" panose="020B0604020202020204" pitchFamily="34" charset="0"/>
              </a:rPr>
              <a:t> / </a:t>
            </a:r>
            <a:r>
              <a:rPr lang="nl-NL" sz="3600" b="1" i="0" dirty="0" err="1">
                <a:solidFill>
                  <a:srgbClr val="FFFF00"/>
                </a:solidFill>
                <a:effectLst/>
                <a:highlight>
                  <a:srgbClr val="800000"/>
                </a:highlight>
                <a:latin typeface="Arial" panose="020B0604020202020204" pitchFamily="34" charset="0"/>
              </a:rPr>
              <a:t>Germanië</a:t>
            </a:r>
            <a:r>
              <a:rPr lang="nl-NL" sz="3600" b="1" i="0" dirty="0">
                <a:solidFill>
                  <a:srgbClr val="FFFF00"/>
                </a:solidFill>
                <a:effectLst/>
                <a:highlight>
                  <a:srgbClr val="800000"/>
                </a:highlight>
                <a:latin typeface="Arial" panose="020B0604020202020204" pitchFamily="34" charset="0"/>
              </a:rPr>
              <a:t> en romanisering</a:t>
            </a:r>
          </a:p>
          <a:p>
            <a:r>
              <a:rPr lang="nl-NL" sz="3600" dirty="0">
                <a:effectLst/>
                <a:highlight>
                  <a:srgbClr val="800000"/>
                </a:highlight>
                <a:latin typeface="Arial" panose="020B0604020202020204" pitchFamily="34" charset="0"/>
              </a:rPr>
              <a:t>Je kunt voorbeelden van </a:t>
            </a:r>
            <a:r>
              <a:rPr lang="nl-NL" sz="3600" b="1" dirty="0">
                <a:solidFill>
                  <a:srgbClr val="FFFF00"/>
                </a:solidFill>
                <a:effectLst/>
                <a:highlight>
                  <a:srgbClr val="800000"/>
                </a:highlight>
                <a:latin typeface="Arial" panose="020B0604020202020204" pitchFamily="34" charset="0"/>
              </a:rPr>
              <a:t>romanisering</a:t>
            </a:r>
            <a:r>
              <a:rPr lang="nl-NL" sz="3600" dirty="0">
                <a:effectLst/>
                <a:highlight>
                  <a:srgbClr val="800000"/>
                </a:highlight>
                <a:latin typeface="Arial" panose="020B0604020202020204" pitchFamily="34" charset="0"/>
              </a:rPr>
              <a:t> noemen en herkennen in bronnen.</a:t>
            </a:r>
          </a:p>
          <a:p>
            <a:pPr algn="l"/>
            <a:r>
              <a:rPr lang="nl-NL" sz="3600" b="0" i="0" dirty="0">
                <a:effectLst/>
                <a:highlight>
                  <a:srgbClr val="800000"/>
                </a:highlight>
                <a:latin typeface="Arial" panose="020B0604020202020204" pitchFamily="34" charset="0"/>
              </a:rPr>
              <a:t>Je kent het </a:t>
            </a:r>
            <a:r>
              <a:rPr lang="nl-NL" sz="3600" b="1" i="0" dirty="0">
                <a:solidFill>
                  <a:srgbClr val="FFFF00"/>
                </a:solidFill>
                <a:effectLst/>
                <a:highlight>
                  <a:srgbClr val="800000"/>
                </a:highlight>
                <a:latin typeface="Arial" panose="020B0604020202020204" pitchFamily="34" charset="0"/>
              </a:rPr>
              <a:t>kenmerkend aspect </a:t>
            </a:r>
            <a:r>
              <a:rPr lang="nl-NL" sz="3600" b="0" i="0" dirty="0">
                <a:effectLst/>
                <a:highlight>
                  <a:srgbClr val="800000"/>
                </a:highlight>
                <a:latin typeface="Arial" panose="020B0604020202020204" pitchFamily="34" charset="0"/>
              </a:rPr>
              <a:t>‘De confrontatie tussen de </a:t>
            </a:r>
            <a:r>
              <a:rPr lang="nl-NL" sz="3600" b="1" i="0" dirty="0">
                <a:solidFill>
                  <a:srgbClr val="FFFF00"/>
                </a:solidFill>
                <a:effectLst/>
                <a:highlight>
                  <a:srgbClr val="800000"/>
                </a:highlight>
                <a:latin typeface="Arial" panose="020B0604020202020204" pitchFamily="34" charset="0"/>
              </a:rPr>
              <a:t>Grieks-Romeinse cultuur</a:t>
            </a:r>
            <a:r>
              <a:rPr lang="nl-NL" sz="3600" b="0" i="0" dirty="0">
                <a:effectLst/>
                <a:highlight>
                  <a:srgbClr val="800000"/>
                </a:highlight>
                <a:latin typeface="Arial" panose="020B0604020202020204" pitchFamily="34" charset="0"/>
              </a:rPr>
              <a:t> en de </a:t>
            </a:r>
            <a:r>
              <a:rPr lang="nl-NL" sz="3600" b="1" i="0" dirty="0">
                <a:solidFill>
                  <a:srgbClr val="FFFF00"/>
                </a:solidFill>
                <a:effectLst/>
                <a:highlight>
                  <a:srgbClr val="800000"/>
                </a:highlight>
                <a:latin typeface="Arial" panose="020B0604020202020204" pitchFamily="34" charset="0"/>
              </a:rPr>
              <a:t>Germaanse cultuur</a:t>
            </a:r>
            <a:r>
              <a:rPr lang="nl-NL" sz="3600" b="0" i="0" dirty="0">
                <a:effectLst/>
                <a:highlight>
                  <a:srgbClr val="800000"/>
                </a:highlight>
                <a:latin typeface="Arial" panose="020B0604020202020204" pitchFamily="34" charset="0"/>
              </a:rPr>
              <a:t>’ en kunt deze in bronnen herkennen.</a:t>
            </a:r>
          </a:p>
          <a:p>
            <a:r>
              <a:rPr lang="nl-NL" sz="3600" dirty="0">
                <a:effectLst/>
                <a:highlight>
                  <a:srgbClr val="800000"/>
                </a:highlight>
                <a:latin typeface="Arial" panose="020B0604020202020204" pitchFamily="34" charset="0"/>
              </a:rPr>
              <a:t>Je kent het algemene verloop van de </a:t>
            </a:r>
            <a:r>
              <a:rPr lang="nl-NL" sz="3600" b="1" dirty="0">
                <a:solidFill>
                  <a:srgbClr val="FFFF00"/>
                </a:solidFill>
                <a:effectLst/>
                <a:highlight>
                  <a:srgbClr val="800000"/>
                </a:highlight>
                <a:latin typeface="Arial" panose="020B0604020202020204" pitchFamily="34" charset="0"/>
              </a:rPr>
              <a:t>Bataafse Opstand</a:t>
            </a:r>
            <a:r>
              <a:rPr lang="nl-NL" sz="3600" dirty="0">
                <a:effectLst/>
                <a:highlight>
                  <a:srgbClr val="800000"/>
                </a:highlight>
                <a:latin typeface="Arial" panose="020B0604020202020204" pitchFamily="34" charset="0"/>
              </a:rPr>
              <a:t>.</a:t>
            </a:r>
          </a:p>
          <a:p>
            <a:pPr algn="l"/>
            <a:r>
              <a:rPr lang="nl-NL" sz="3600" b="0" i="0" dirty="0">
                <a:effectLst/>
                <a:highlight>
                  <a:srgbClr val="800000"/>
                </a:highlight>
                <a:latin typeface="Arial" panose="020B0604020202020204" pitchFamily="34" charset="0"/>
              </a:rPr>
              <a:t>Je kent nog twee oorzaken voor de groei van het </a:t>
            </a:r>
            <a:r>
              <a:rPr lang="nl-NL" sz="3600" b="1" i="0" dirty="0">
                <a:solidFill>
                  <a:srgbClr val="FFFF00"/>
                </a:solidFill>
                <a:effectLst/>
                <a:highlight>
                  <a:srgbClr val="800000"/>
                </a:highlight>
                <a:latin typeface="Arial" panose="020B0604020202020204" pitchFamily="34" charset="0"/>
              </a:rPr>
              <a:t>Romeinse Rijk</a:t>
            </a:r>
            <a:r>
              <a:rPr lang="nl-NL" sz="3600" dirty="0">
                <a:effectLst/>
                <a:highlight>
                  <a:srgbClr val="800000"/>
                </a:highlight>
                <a:latin typeface="Arial" panose="020B0604020202020204" pitchFamily="34" charset="0"/>
              </a:rPr>
              <a:t>.</a:t>
            </a:r>
            <a:endParaRPr lang="nl-NL" sz="3600" b="0" i="0" dirty="0">
              <a:effectLst/>
              <a:highlight>
                <a:srgbClr val="800000"/>
              </a:highlight>
              <a:latin typeface="Arial" panose="020B0604020202020204" pitchFamily="34" charset="0"/>
            </a:endParaRPr>
          </a:p>
          <a:p>
            <a:pPr algn="l"/>
            <a:endParaRPr lang="nl-NL" sz="4000" dirty="0">
              <a:highlight>
                <a:srgbClr val="800000"/>
              </a:highlight>
            </a:endParaRPr>
          </a:p>
          <a:p>
            <a:endParaRPr lang="nl-NL" dirty="0"/>
          </a:p>
        </p:txBody>
      </p:sp>
      <p:pic>
        <p:nvPicPr>
          <p:cNvPr id="4" name="Picture 4" descr="Tijdvak 2 - hv123 - Lesmateriaal - Wikiwijs">
            <a:extLst>
              <a:ext uri="{FF2B5EF4-FFF2-40B4-BE49-F238E27FC236}">
                <a16:creationId xmlns:a16="http://schemas.microsoft.com/office/drawing/2014/main" id="{F67CAD88-B4B4-4172-9CE4-9F1F9ED521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44" y="0"/>
            <a:ext cx="1326321" cy="1326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1090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9B6AAA-817B-4660-A59D-55B9870C4C8A}"/>
              </a:ext>
            </a:extLst>
          </p:cNvPr>
          <p:cNvSpPr>
            <a:spLocks noGrp="1"/>
          </p:cNvSpPr>
          <p:nvPr>
            <p:ph type="title"/>
          </p:nvPr>
        </p:nvSpPr>
        <p:spPr>
          <a:xfrm>
            <a:off x="919119" y="-1"/>
            <a:ext cx="10353761" cy="1326321"/>
          </a:xfrm>
        </p:spPr>
        <p:txBody>
          <a:bodyPr>
            <a:normAutofit/>
          </a:bodyPr>
          <a:lstStyle/>
          <a:p>
            <a:r>
              <a:rPr lang="nl-NL" sz="5400" dirty="0">
                <a:highlight>
                  <a:srgbClr val="800000"/>
                </a:highlight>
              </a:rPr>
              <a:t>Controlevragen</a:t>
            </a:r>
          </a:p>
        </p:txBody>
      </p:sp>
      <p:sp>
        <p:nvSpPr>
          <p:cNvPr id="3" name="Tijdelijke aanduiding voor inhoud 2">
            <a:extLst>
              <a:ext uri="{FF2B5EF4-FFF2-40B4-BE49-F238E27FC236}">
                <a16:creationId xmlns:a16="http://schemas.microsoft.com/office/drawing/2014/main" id="{365AD323-8CA6-408C-929E-C5E3BA07A804}"/>
              </a:ext>
            </a:extLst>
          </p:cNvPr>
          <p:cNvSpPr>
            <a:spLocks noGrp="1"/>
          </p:cNvSpPr>
          <p:nvPr>
            <p:ph idx="1"/>
          </p:nvPr>
        </p:nvSpPr>
        <p:spPr>
          <a:xfrm>
            <a:off x="312045" y="1535837"/>
            <a:ext cx="11567908" cy="5193437"/>
          </a:xfrm>
        </p:spPr>
        <p:txBody>
          <a:bodyPr>
            <a:normAutofit fontScale="77500" lnSpcReduction="20000"/>
          </a:bodyPr>
          <a:lstStyle/>
          <a:p>
            <a:pPr algn="l"/>
            <a:r>
              <a:rPr lang="nl-NL" sz="3600" dirty="0">
                <a:effectLst/>
                <a:highlight>
                  <a:srgbClr val="800000"/>
                </a:highlight>
                <a:latin typeface="Arial" panose="020B0604020202020204" pitchFamily="34" charset="0"/>
              </a:rPr>
              <a:t>Geef de betekenissen van de </a:t>
            </a:r>
            <a:r>
              <a:rPr lang="nl-NL" sz="3600" b="0" i="0" dirty="0">
                <a:effectLst/>
                <a:highlight>
                  <a:srgbClr val="800000"/>
                </a:highlight>
                <a:latin typeface="Arial" panose="020B0604020202020204" pitchFamily="34" charset="0"/>
              </a:rPr>
              <a:t>begrippen: </a:t>
            </a:r>
            <a:r>
              <a:rPr lang="nl-NL" sz="3600" b="1" i="0" dirty="0">
                <a:solidFill>
                  <a:srgbClr val="FFFF00"/>
                </a:solidFill>
                <a:effectLst/>
                <a:highlight>
                  <a:srgbClr val="800000"/>
                </a:highlight>
                <a:latin typeface="Arial" panose="020B0604020202020204" pitchFamily="34" charset="0"/>
              </a:rPr>
              <a:t>limes, </a:t>
            </a:r>
            <a:r>
              <a:rPr lang="nl-NL" sz="3600" b="1" i="0" dirty="0" err="1">
                <a:solidFill>
                  <a:srgbClr val="FFFF00"/>
                </a:solidFill>
                <a:effectLst/>
                <a:highlight>
                  <a:srgbClr val="800000"/>
                </a:highlight>
                <a:latin typeface="Arial" panose="020B0604020202020204" pitchFamily="34" charset="0"/>
              </a:rPr>
              <a:t>Germania</a:t>
            </a:r>
            <a:r>
              <a:rPr lang="nl-NL" sz="3600" b="1" i="0" dirty="0">
                <a:solidFill>
                  <a:srgbClr val="FFFF00"/>
                </a:solidFill>
                <a:effectLst/>
                <a:highlight>
                  <a:srgbClr val="800000"/>
                </a:highlight>
                <a:latin typeface="Arial" panose="020B0604020202020204" pitchFamily="34" charset="0"/>
              </a:rPr>
              <a:t> </a:t>
            </a:r>
            <a:r>
              <a:rPr lang="nl-NL" sz="3600" b="1" i="0" dirty="0" err="1">
                <a:solidFill>
                  <a:srgbClr val="FFFF00"/>
                </a:solidFill>
                <a:effectLst/>
                <a:highlight>
                  <a:srgbClr val="800000"/>
                </a:highlight>
                <a:latin typeface="Arial" panose="020B0604020202020204" pitchFamily="34" charset="0"/>
              </a:rPr>
              <a:t>inferior</a:t>
            </a:r>
            <a:r>
              <a:rPr lang="nl-NL" sz="3600" b="1" i="0" dirty="0">
                <a:solidFill>
                  <a:srgbClr val="FFFF00"/>
                </a:solidFill>
                <a:effectLst/>
                <a:highlight>
                  <a:srgbClr val="800000"/>
                </a:highlight>
                <a:latin typeface="Arial" panose="020B0604020202020204" pitchFamily="34" charset="0"/>
              </a:rPr>
              <a:t> / </a:t>
            </a:r>
            <a:r>
              <a:rPr lang="nl-NL" sz="3600" b="1" i="0" dirty="0" err="1">
                <a:solidFill>
                  <a:srgbClr val="FFFF00"/>
                </a:solidFill>
                <a:effectLst/>
                <a:highlight>
                  <a:srgbClr val="800000"/>
                </a:highlight>
                <a:latin typeface="Arial" panose="020B0604020202020204" pitchFamily="34" charset="0"/>
              </a:rPr>
              <a:t>Germanië</a:t>
            </a:r>
            <a:r>
              <a:rPr lang="nl-NL" sz="3600" b="1" i="0" dirty="0">
                <a:solidFill>
                  <a:srgbClr val="FFFF00"/>
                </a:solidFill>
                <a:effectLst/>
                <a:highlight>
                  <a:srgbClr val="800000"/>
                </a:highlight>
                <a:latin typeface="Arial" panose="020B0604020202020204" pitchFamily="34" charset="0"/>
              </a:rPr>
              <a:t> en romanisering</a:t>
            </a:r>
          </a:p>
          <a:p>
            <a:r>
              <a:rPr lang="nl-NL" sz="3600" dirty="0">
                <a:effectLst/>
                <a:highlight>
                  <a:srgbClr val="800000"/>
                </a:highlight>
                <a:latin typeface="Arial" panose="020B0604020202020204" pitchFamily="34" charset="0"/>
              </a:rPr>
              <a:t>Wat is een voorbeelden van </a:t>
            </a:r>
            <a:r>
              <a:rPr lang="nl-NL" sz="3600" b="1" dirty="0">
                <a:solidFill>
                  <a:srgbClr val="FFFF00"/>
                </a:solidFill>
                <a:effectLst/>
                <a:highlight>
                  <a:srgbClr val="800000"/>
                </a:highlight>
                <a:latin typeface="Arial" panose="020B0604020202020204" pitchFamily="34" charset="0"/>
              </a:rPr>
              <a:t>romanisering</a:t>
            </a:r>
            <a:r>
              <a:rPr lang="nl-NL" sz="3600" dirty="0">
                <a:effectLst/>
                <a:highlight>
                  <a:srgbClr val="800000"/>
                </a:highlight>
                <a:latin typeface="Arial" panose="020B0604020202020204" pitchFamily="34" charset="0"/>
              </a:rPr>
              <a:t>?</a:t>
            </a:r>
          </a:p>
          <a:p>
            <a:r>
              <a:rPr lang="nl-NL" sz="3600" dirty="0">
                <a:effectLst/>
                <a:highlight>
                  <a:srgbClr val="800000"/>
                </a:highlight>
                <a:latin typeface="Arial" panose="020B0604020202020204" pitchFamily="34" charset="0"/>
              </a:rPr>
              <a:t>Wat is een kenmerkend aspect?</a:t>
            </a:r>
          </a:p>
          <a:p>
            <a:r>
              <a:rPr lang="nl-NL" sz="3600" dirty="0">
                <a:effectLst/>
                <a:highlight>
                  <a:srgbClr val="800000"/>
                </a:highlight>
                <a:latin typeface="Arial" panose="020B0604020202020204" pitchFamily="34" charset="0"/>
              </a:rPr>
              <a:t>Wat houdt het</a:t>
            </a:r>
            <a:r>
              <a:rPr lang="nl-NL" sz="3600" b="0" i="0" dirty="0">
                <a:effectLst/>
                <a:highlight>
                  <a:srgbClr val="800000"/>
                </a:highlight>
                <a:latin typeface="Arial" panose="020B0604020202020204" pitchFamily="34" charset="0"/>
              </a:rPr>
              <a:t> </a:t>
            </a:r>
            <a:r>
              <a:rPr lang="nl-NL" sz="3600" b="1" dirty="0">
                <a:solidFill>
                  <a:srgbClr val="FFFF00"/>
                </a:solidFill>
                <a:effectLst/>
                <a:highlight>
                  <a:srgbClr val="800000"/>
                </a:highlight>
                <a:latin typeface="Arial" panose="020B0604020202020204" pitchFamily="34" charset="0"/>
              </a:rPr>
              <a:t>KA</a:t>
            </a:r>
            <a:r>
              <a:rPr lang="nl-NL" sz="3600" b="1" i="0" dirty="0">
                <a:solidFill>
                  <a:srgbClr val="FFFF00"/>
                </a:solidFill>
                <a:effectLst/>
                <a:highlight>
                  <a:srgbClr val="800000"/>
                </a:highlight>
                <a:latin typeface="Arial" panose="020B0604020202020204" pitchFamily="34" charset="0"/>
              </a:rPr>
              <a:t> </a:t>
            </a:r>
            <a:r>
              <a:rPr lang="nl-NL" sz="3600" b="0" i="0" dirty="0">
                <a:effectLst/>
                <a:highlight>
                  <a:srgbClr val="800000"/>
                </a:highlight>
                <a:latin typeface="Arial" panose="020B0604020202020204" pitchFamily="34" charset="0"/>
              </a:rPr>
              <a:t>‘De confrontatie tussen de </a:t>
            </a:r>
            <a:r>
              <a:rPr lang="nl-NL" sz="3600" b="1" i="0" dirty="0">
                <a:solidFill>
                  <a:srgbClr val="FFFF00"/>
                </a:solidFill>
                <a:effectLst/>
                <a:highlight>
                  <a:srgbClr val="800000"/>
                </a:highlight>
                <a:latin typeface="Arial" panose="020B0604020202020204" pitchFamily="34" charset="0"/>
              </a:rPr>
              <a:t>Grieks-Romeinse cultuur</a:t>
            </a:r>
            <a:r>
              <a:rPr lang="nl-NL" sz="3600" b="0" i="0" dirty="0">
                <a:effectLst/>
                <a:highlight>
                  <a:srgbClr val="800000"/>
                </a:highlight>
                <a:latin typeface="Arial" panose="020B0604020202020204" pitchFamily="34" charset="0"/>
              </a:rPr>
              <a:t> en de </a:t>
            </a:r>
            <a:r>
              <a:rPr lang="nl-NL" sz="3600" b="1" i="0" dirty="0">
                <a:solidFill>
                  <a:srgbClr val="FFFF00"/>
                </a:solidFill>
                <a:effectLst/>
                <a:highlight>
                  <a:srgbClr val="800000"/>
                </a:highlight>
                <a:latin typeface="Arial" panose="020B0604020202020204" pitchFamily="34" charset="0"/>
              </a:rPr>
              <a:t>Germaanse cultuur</a:t>
            </a:r>
            <a:r>
              <a:rPr lang="nl-NL" sz="3600" b="0" i="0" dirty="0">
                <a:effectLst/>
                <a:highlight>
                  <a:srgbClr val="800000"/>
                </a:highlight>
                <a:latin typeface="Arial" panose="020B0604020202020204" pitchFamily="34" charset="0"/>
              </a:rPr>
              <a:t>’ in?</a:t>
            </a:r>
          </a:p>
          <a:p>
            <a:r>
              <a:rPr lang="nl-NL" sz="3600" dirty="0">
                <a:effectLst/>
                <a:highlight>
                  <a:srgbClr val="800000"/>
                </a:highlight>
                <a:latin typeface="Arial" panose="020B0604020202020204" pitchFamily="34" charset="0"/>
              </a:rPr>
              <a:t>Hoe past </a:t>
            </a:r>
            <a:r>
              <a:rPr lang="nl-NL" sz="3600" b="1" dirty="0">
                <a:solidFill>
                  <a:srgbClr val="FFFF00"/>
                </a:solidFill>
                <a:effectLst/>
                <a:highlight>
                  <a:srgbClr val="800000"/>
                </a:highlight>
                <a:latin typeface="Arial" panose="020B0604020202020204" pitchFamily="34" charset="0"/>
              </a:rPr>
              <a:t>Bataafse Opstand</a:t>
            </a:r>
            <a:r>
              <a:rPr lang="nl-NL" sz="3600" dirty="0">
                <a:effectLst/>
                <a:highlight>
                  <a:srgbClr val="800000"/>
                </a:highlight>
                <a:latin typeface="Arial" panose="020B0604020202020204" pitchFamily="34" charset="0"/>
              </a:rPr>
              <a:t> bij de confrontatie tussen de Grieks-Romeinse en Germaanse cultuur?</a:t>
            </a:r>
          </a:p>
          <a:p>
            <a:pPr algn="l"/>
            <a:r>
              <a:rPr lang="nl-NL" sz="3600" dirty="0">
                <a:effectLst/>
                <a:highlight>
                  <a:srgbClr val="800000"/>
                </a:highlight>
                <a:latin typeface="Arial" panose="020B0604020202020204" pitchFamily="34" charset="0"/>
              </a:rPr>
              <a:t>Wat zijn twee </a:t>
            </a:r>
            <a:r>
              <a:rPr lang="nl-NL" sz="3600" b="0" i="0" dirty="0">
                <a:effectLst/>
                <a:highlight>
                  <a:srgbClr val="800000"/>
                </a:highlight>
                <a:latin typeface="Arial" panose="020B0604020202020204" pitchFamily="34" charset="0"/>
              </a:rPr>
              <a:t>oorzaken voor de groei van het </a:t>
            </a:r>
            <a:r>
              <a:rPr lang="nl-NL" sz="3600" b="1" i="0" dirty="0">
                <a:solidFill>
                  <a:srgbClr val="FFFF00"/>
                </a:solidFill>
                <a:effectLst/>
                <a:highlight>
                  <a:srgbClr val="800000"/>
                </a:highlight>
                <a:latin typeface="Arial" panose="020B0604020202020204" pitchFamily="34" charset="0"/>
              </a:rPr>
              <a:t>Romeinse Rijk</a:t>
            </a:r>
            <a:r>
              <a:rPr lang="nl-NL" sz="3600" dirty="0">
                <a:effectLst/>
                <a:highlight>
                  <a:srgbClr val="800000"/>
                </a:highlight>
                <a:latin typeface="Arial" panose="020B0604020202020204" pitchFamily="34" charset="0"/>
              </a:rPr>
              <a:t> uit deze les?</a:t>
            </a:r>
            <a:endParaRPr lang="nl-NL" sz="3600" b="0" i="0" dirty="0">
              <a:effectLst/>
              <a:highlight>
                <a:srgbClr val="800000"/>
              </a:highlight>
              <a:latin typeface="Arial" panose="020B0604020202020204" pitchFamily="34" charset="0"/>
            </a:endParaRPr>
          </a:p>
          <a:p>
            <a:pPr algn="l"/>
            <a:endParaRPr lang="nl-NL" sz="4000" dirty="0">
              <a:highlight>
                <a:srgbClr val="800000"/>
              </a:highlight>
            </a:endParaRPr>
          </a:p>
          <a:p>
            <a:endParaRPr lang="nl-NL" dirty="0"/>
          </a:p>
        </p:txBody>
      </p:sp>
      <p:pic>
        <p:nvPicPr>
          <p:cNvPr id="4" name="Picture 4" descr="Tijdvak 2 - hv123 - Lesmateriaal - Wikiwijs">
            <a:extLst>
              <a:ext uri="{FF2B5EF4-FFF2-40B4-BE49-F238E27FC236}">
                <a16:creationId xmlns:a16="http://schemas.microsoft.com/office/drawing/2014/main" id="{F67CAD88-B4B4-4172-9CE4-9F1F9ED521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44" y="0"/>
            <a:ext cx="1326321" cy="1326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3801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365AD323-8CA6-408C-929E-C5E3BA07A804}"/>
              </a:ext>
            </a:extLst>
          </p:cNvPr>
          <p:cNvSpPr>
            <a:spLocks noGrp="1"/>
          </p:cNvSpPr>
          <p:nvPr>
            <p:ph idx="1"/>
          </p:nvPr>
        </p:nvSpPr>
        <p:spPr>
          <a:xfrm>
            <a:off x="123502" y="1287262"/>
            <a:ext cx="11870230" cy="5570738"/>
          </a:xfrm>
        </p:spPr>
        <p:txBody>
          <a:bodyPr>
            <a:normAutofit lnSpcReduction="10000"/>
          </a:bodyPr>
          <a:lstStyle/>
          <a:p>
            <a:pPr marL="457200" indent="-457200">
              <a:buFont typeface="+mj-lt"/>
              <a:buAutoNum type="arabicPeriod"/>
            </a:pPr>
            <a:r>
              <a:rPr lang="nl-NL" sz="2400" dirty="0">
                <a:effectLst/>
                <a:highlight>
                  <a:srgbClr val="800000"/>
                </a:highlight>
                <a:latin typeface="Arial" panose="020B0604020202020204" pitchFamily="34" charset="0"/>
                <a:cs typeface="Arial" panose="020B0604020202020204" pitchFamily="34" charset="0"/>
              </a:rPr>
              <a:t>Benoem drie oorzaken van de groei van het </a:t>
            </a:r>
            <a:r>
              <a:rPr lang="nl-NL" sz="2400" b="1" dirty="0">
                <a:solidFill>
                  <a:srgbClr val="FFFF00"/>
                </a:solidFill>
                <a:effectLst/>
                <a:highlight>
                  <a:srgbClr val="800000"/>
                </a:highlight>
                <a:latin typeface="Arial" panose="020B0604020202020204" pitchFamily="34" charset="0"/>
                <a:cs typeface="Arial" panose="020B0604020202020204" pitchFamily="34" charset="0"/>
              </a:rPr>
              <a:t>Romeinse Rijk </a:t>
            </a:r>
            <a:r>
              <a:rPr lang="nl-NL" sz="2400" b="1" u="sng" dirty="0">
                <a:effectLst/>
                <a:highlight>
                  <a:srgbClr val="800000"/>
                </a:highlight>
                <a:latin typeface="Arial" panose="020B0604020202020204" pitchFamily="34" charset="0"/>
                <a:cs typeface="Arial" panose="020B0604020202020204" pitchFamily="34" charset="0"/>
              </a:rPr>
              <a:t>en</a:t>
            </a:r>
            <a:r>
              <a:rPr lang="nl-NL" sz="2400" dirty="0">
                <a:effectLst/>
                <a:highlight>
                  <a:srgbClr val="800000"/>
                </a:highlight>
                <a:latin typeface="Arial" panose="020B0604020202020204" pitchFamily="34" charset="0"/>
                <a:cs typeface="Arial" panose="020B0604020202020204" pitchFamily="34" charset="0"/>
              </a:rPr>
              <a:t> leg per oorzaak uit hoe die bijdroeg aan de groei van het </a:t>
            </a:r>
            <a:r>
              <a:rPr lang="nl-NL" sz="2400" b="1" dirty="0">
                <a:solidFill>
                  <a:srgbClr val="FFFF00"/>
                </a:solidFill>
                <a:effectLst/>
                <a:highlight>
                  <a:srgbClr val="800000"/>
                </a:highlight>
                <a:latin typeface="Arial" panose="020B0604020202020204" pitchFamily="34" charset="0"/>
                <a:cs typeface="Arial" panose="020B0604020202020204" pitchFamily="34" charset="0"/>
              </a:rPr>
              <a:t>Romeinse Rijk</a:t>
            </a:r>
            <a:r>
              <a:rPr lang="nl-NL" sz="2400" dirty="0">
                <a:effectLst/>
                <a:highlight>
                  <a:srgbClr val="800000"/>
                </a:highlight>
                <a:latin typeface="Arial" panose="020B0604020202020204" pitchFamily="34" charset="0"/>
                <a:cs typeface="Arial" panose="020B0604020202020204" pitchFamily="34" charset="0"/>
              </a:rPr>
              <a:t>.</a:t>
            </a:r>
          </a:p>
          <a:p>
            <a:pPr lvl="1"/>
            <a:r>
              <a:rPr lang="nl-NL" sz="2000" dirty="0">
                <a:latin typeface="Arial" panose="020B0604020202020204" pitchFamily="34" charset="0"/>
                <a:cs typeface="Arial" panose="020B0604020202020204" pitchFamily="34" charset="0"/>
              </a:rPr>
              <a:t>Sterk, groot en goed </a:t>
            </a:r>
            <a:r>
              <a:rPr lang="nl-NL" sz="2000" b="1" dirty="0">
                <a:solidFill>
                  <a:srgbClr val="FFFF00"/>
                </a:solidFill>
                <a:latin typeface="Arial" panose="020B0604020202020204" pitchFamily="34" charset="0"/>
                <a:cs typeface="Arial" panose="020B0604020202020204" pitchFamily="34" charset="0"/>
              </a:rPr>
              <a:t>getraind leger</a:t>
            </a:r>
            <a:r>
              <a:rPr lang="nl-NL" sz="2000" dirty="0">
                <a:latin typeface="Arial" panose="020B0604020202020204" pitchFamily="34" charset="0"/>
                <a:cs typeface="Arial" panose="020B0604020202020204" pitchFamily="34" charset="0"/>
              </a:rPr>
              <a:t> </a:t>
            </a:r>
            <a:r>
              <a:rPr lang="nl-NL" sz="2000" dirty="0">
                <a:latin typeface="Arial" panose="020B0604020202020204" pitchFamily="34" charset="0"/>
                <a:cs typeface="Arial" panose="020B0604020202020204" pitchFamily="34" charset="0"/>
                <a:sym typeface="Wingdings" panose="05000000000000000000" pitchFamily="2" charset="2"/>
              </a:rPr>
              <a:t> zorgt voor veiligheid, goed bewaakte grenzen en rust.</a:t>
            </a:r>
          </a:p>
          <a:p>
            <a:pPr lvl="1"/>
            <a:r>
              <a:rPr lang="nl-NL" sz="2000" dirty="0">
                <a:latin typeface="Arial" panose="020B0604020202020204" pitchFamily="34" charset="0"/>
                <a:cs typeface="Arial" panose="020B0604020202020204" pitchFamily="34" charset="0"/>
              </a:rPr>
              <a:t>Rijk bestuurt vanuit één plaats; </a:t>
            </a:r>
            <a:r>
              <a:rPr lang="nl-NL" sz="2000" b="1" dirty="0">
                <a:solidFill>
                  <a:srgbClr val="FFFF00"/>
                </a:solidFill>
                <a:latin typeface="Arial" panose="020B0604020202020204" pitchFamily="34" charset="0"/>
                <a:cs typeface="Arial" panose="020B0604020202020204" pitchFamily="34" charset="0"/>
              </a:rPr>
              <a:t>Rome</a:t>
            </a:r>
            <a:r>
              <a:rPr lang="nl-NL" sz="2000" dirty="0">
                <a:latin typeface="Arial" panose="020B0604020202020204" pitchFamily="34" charset="0"/>
                <a:cs typeface="Arial" panose="020B0604020202020204" pitchFamily="34" charset="0"/>
              </a:rPr>
              <a:t>.</a:t>
            </a:r>
          </a:p>
          <a:p>
            <a:pPr lvl="1"/>
            <a:r>
              <a:rPr lang="nl-NL" sz="2000" b="1" dirty="0">
                <a:solidFill>
                  <a:srgbClr val="FFFF00"/>
                </a:solidFill>
                <a:latin typeface="Arial" panose="020B0604020202020204" pitchFamily="34" charset="0"/>
                <a:cs typeface="Arial" panose="020B0604020202020204" pitchFamily="34" charset="0"/>
              </a:rPr>
              <a:t>Veiligheid en rust </a:t>
            </a:r>
            <a:r>
              <a:rPr lang="nl-NL" sz="2000" dirty="0">
                <a:latin typeface="Arial" panose="020B0604020202020204" pitchFamily="34" charset="0"/>
                <a:cs typeface="Arial" panose="020B0604020202020204" pitchFamily="34" charset="0"/>
              </a:rPr>
              <a:t>onder veroverde gebieden en volken </a:t>
            </a:r>
            <a:r>
              <a:rPr lang="nl-NL" sz="2000" dirty="0">
                <a:latin typeface="Arial" panose="020B0604020202020204" pitchFamily="34" charset="0"/>
                <a:cs typeface="Arial" panose="020B0604020202020204" pitchFamily="34" charset="0"/>
                <a:sym typeface="Wingdings" panose="05000000000000000000" pitchFamily="2" charset="2"/>
              </a:rPr>
              <a:t> volkeren willen bij het rijk horen, ervaren de voordelen.</a:t>
            </a:r>
          </a:p>
          <a:p>
            <a:pPr lvl="1"/>
            <a:r>
              <a:rPr lang="nl-NL" sz="2000" dirty="0">
                <a:latin typeface="Arial" panose="020B0604020202020204" pitchFamily="34" charset="0"/>
                <a:cs typeface="Arial" panose="020B0604020202020204" pitchFamily="34" charset="0"/>
              </a:rPr>
              <a:t>Goede </a:t>
            </a:r>
            <a:r>
              <a:rPr lang="nl-NL" sz="2000" b="1" dirty="0">
                <a:solidFill>
                  <a:srgbClr val="FFFF00"/>
                </a:solidFill>
                <a:latin typeface="Arial" panose="020B0604020202020204" pitchFamily="34" charset="0"/>
                <a:cs typeface="Arial" panose="020B0604020202020204" pitchFamily="34" charset="0"/>
              </a:rPr>
              <a:t>wegen</a:t>
            </a:r>
            <a:r>
              <a:rPr lang="nl-NL" sz="2000" dirty="0">
                <a:latin typeface="Arial" panose="020B0604020202020204" pitchFamily="34" charset="0"/>
                <a:cs typeface="Arial" panose="020B0604020202020204" pitchFamily="34" charset="0"/>
              </a:rPr>
              <a:t> voor handel en legervervoer </a:t>
            </a:r>
            <a:r>
              <a:rPr lang="nl-NL" sz="2000" dirty="0">
                <a:latin typeface="Arial" panose="020B0604020202020204" pitchFamily="34" charset="0"/>
                <a:cs typeface="Arial" panose="020B0604020202020204" pitchFamily="34" charset="0"/>
                <a:sym typeface="Wingdings" panose="05000000000000000000" pitchFamily="2" charset="2"/>
              </a:rPr>
              <a:t> bloeiende economie.</a:t>
            </a:r>
            <a:endParaRPr lang="nl-NL" sz="2000" dirty="0">
              <a:latin typeface="Arial" panose="020B0604020202020204" pitchFamily="34" charset="0"/>
              <a:cs typeface="Arial" panose="020B0604020202020204" pitchFamily="34" charset="0"/>
            </a:endParaRPr>
          </a:p>
          <a:p>
            <a:pPr marL="914400" lvl="1" indent="-457200">
              <a:buFont typeface="+mj-lt"/>
              <a:buAutoNum type="arabicPeriod"/>
            </a:pPr>
            <a:endParaRPr lang="nl-NL" sz="2000" dirty="0">
              <a:effectLst/>
              <a:highlight>
                <a:srgbClr val="800000"/>
              </a:highlight>
              <a:latin typeface="Arial" panose="020B0604020202020204" pitchFamily="34" charset="0"/>
              <a:cs typeface="Arial" panose="020B0604020202020204" pitchFamily="34" charset="0"/>
            </a:endParaRPr>
          </a:p>
          <a:p>
            <a:pPr marL="457200" indent="-457200">
              <a:buFont typeface="+mj-lt"/>
              <a:buAutoNum type="arabicPeriod"/>
            </a:pPr>
            <a:r>
              <a:rPr lang="nl-NL" sz="2400" dirty="0">
                <a:effectLst/>
                <a:highlight>
                  <a:srgbClr val="800000"/>
                </a:highlight>
                <a:latin typeface="Arial" panose="020B0604020202020204" pitchFamily="34" charset="0"/>
                <a:cs typeface="Arial" panose="020B0604020202020204" pitchFamily="34" charset="0"/>
              </a:rPr>
              <a:t>Leg uit hoe de </a:t>
            </a:r>
            <a:r>
              <a:rPr lang="nl-NL" sz="2400" b="1" dirty="0">
                <a:solidFill>
                  <a:srgbClr val="FFFF00"/>
                </a:solidFill>
                <a:effectLst/>
                <a:highlight>
                  <a:srgbClr val="800000"/>
                </a:highlight>
                <a:latin typeface="Arial" panose="020B0604020202020204" pitchFamily="34" charset="0"/>
                <a:cs typeface="Arial" panose="020B0604020202020204" pitchFamily="34" charset="0"/>
              </a:rPr>
              <a:t>Romeinse republiek </a:t>
            </a:r>
            <a:r>
              <a:rPr lang="nl-NL" sz="2400" dirty="0">
                <a:effectLst/>
                <a:highlight>
                  <a:srgbClr val="800000"/>
                </a:highlight>
                <a:latin typeface="Arial" panose="020B0604020202020204" pitchFamily="34" charset="0"/>
                <a:cs typeface="Arial" panose="020B0604020202020204" pitchFamily="34" charset="0"/>
              </a:rPr>
              <a:t>werd bestuurd. Verwerk in jouw antwoord de volgende begrippen: </a:t>
            </a:r>
            <a:r>
              <a:rPr lang="nl-NL" sz="2400" b="1" dirty="0">
                <a:solidFill>
                  <a:srgbClr val="FFFF00"/>
                </a:solidFill>
                <a:effectLst/>
                <a:highlight>
                  <a:srgbClr val="800000"/>
                </a:highlight>
                <a:latin typeface="Arial" panose="020B0604020202020204" pitchFamily="34" charset="0"/>
                <a:cs typeface="Arial" panose="020B0604020202020204" pitchFamily="34" charset="0"/>
              </a:rPr>
              <a:t>consuls, senaat, volkstribune</a:t>
            </a:r>
            <a:r>
              <a:rPr lang="nl-NL" sz="2400" dirty="0">
                <a:effectLst/>
                <a:highlight>
                  <a:srgbClr val="800000"/>
                </a:highlight>
                <a:latin typeface="Arial" panose="020B0604020202020204" pitchFamily="34" charset="0"/>
                <a:cs typeface="Arial" panose="020B0604020202020204" pitchFamily="34" charset="0"/>
              </a:rPr>
              <a:t>.</a:t>
            </a:r>
          </a:p>
          <a:p>
            <a:pPr lvl="1"/>
            <a:r>
              <a:rPr lang="nl-NL" sz="2000" dirty="0">
                <a:effectLst/>
                <a:latin typeface="Arial" panose="020B0604020202020204" pitchFamily="34" charset="0"/>
                <a:cs typeface="Arial" panose="020B0604020202020204" pitchFamily="34" charset="0"/>
              </a:rPr>
              <a:t>De republiek werd bestuurd door twee consuls, de leiders van de senaat. De senaat zelf gaf advies en maakte wetten. </a:t>
            </a:r>
            <a:r>
              <a:rPr lang="nl-NL" sz="2000" b="1" dirty="0">
                <a:solidFill>
                  <a:srgbClr val="FFFF00"/>
                </a:solidFill>
                <a:effectLst/>
                <a:latin typeface="Arial" panose="020B0604020202020204" pitchFamily="34" charset="0"/>
                <a:cs typeface="Arial" panose="020B0604020202020204" pitchFamily="34" charset="0"/>
              </a:rPr>
              <a:t>De volkstribune </a:t>
            </a:r>
            <a:r>
              <a:rPr lang="nl-NL" sz="2000" dirty="0">
                <a:effectLst/>
                <a:latin typeface="Arial" panose="020B0604020202020204" pitchFamily="34" charset="0"/>
                <a:cs typeface="Arial" panose="020B0604020202020204" pitchFamily="34" charset="0"/>
              </a:rPr>
              <a:t>kwam voor het gewone volk op. De volkstribune kon wetten en besluiten tegenhouden.</a:t>
            </a:r>
          </a:p>
          <a:p>
            <a:pPr lvl="1"/>
            <a:endParaRPr lang="nl-NL" dirty="0">
              <a:effectLst/>
              <a:highlight>
                <a:srgbClr val="800000"/>
              </a:highlight>
              <a:latin typeface="Arial" panose="020B0604020202020204" pitchFamily="34" charset="0"/>
              <a:cs typeface="Arial" panose="020B0604020202020204" pitchFamily="34" charset="0"/>
            </a:endParaRPr>
          </a:p>
          <a:p>
            <a:pPr marL="457200" indent="-457200">
              <a:buFont typeface="+mj-lt"/>
              <a:buAutoNum type="arabicPeriod"/>
            </a:pPr>
            <a:endParaRPr lang="nl-NL" b="1" dirty="0"/>
          </a:p>
        </p:txBody>
      </p:sp>
      <p:pic>
        <p:nvPicPr>
          <p:cNvPr id="4" name="Picture 4" descr="Tijdvak 2 - hv123 - Lesmateriaal - Wikiwijs">
            <a:extLst>
              <a:ext uri="{FF2B5EF4-FFF2-40B4-BE49-F238E27FC236}">
                <a16:creationId xmlns:a16="http://schemas.microsoft.com/office/drawing/2014/main" id="{F67CAD88-B4B4-4172-9CE4-9F1F9ED521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502" y="152964"/>
            <a:ext cx="1003962" cy="1003962"/>
          </a:xfrm>
          <a:prstGeom prst="rect">
            <a:avLst/>
          </a:prstGeom>
          <a:noFill/>
          <a:extLst>
            <a:ext uri="{909E8E84-426E-40DD-AFC4-6F175D3DCCD1}">
              <a14:hiddenFill xmlns:a14="http://schemas.microsoft.com/office/drawing/2010/main">
                <a:solidFill>
                  <a:srgbClr val="FFFFFF"/>
                </a:solidFill>
              </a14:hiddenFill>
            </a:ext>
          </a:extLst>
        </p:spPr>
      </p:pic>
      <p:sp>
        <p:nvSpPr>
          <p:cNvPr id="5" name="Titel 1">
            <a:extLst>
              <a:ext uri="{FF2B5EF4-FFF2-40B4-BE49-F238E27FC236}">
                <a16:creationId xmlns:a16="http://schemas.microsoft.com/office/drawing/2014/main" id="{2D19F24F-0D3E-4E36-81EA-0C1D8D544EC2}"/>
              </a:ext>
            </a:extLst>
          </p:cNvPr>
          <p:cNvSpPr>
            <a:spLocks noGrp="1"/>
          </p:cNvSpPr>
          <p:nvPr>
            <p:ph type="title"/>
          </p:nvPr>
        </p:nvSpPr>
        <p:spPr>
          <a:xfrm>
            <a:off x="913795" y="-304029"/>
            <a:ext cx="10353675" cy="1327150"/>
          </a:xfrm>
        </p:spPr>
        <p:txBody>
          <a:bodyPr>
            <a:normAutofit/>
          </a:bodyPr>
          <a:lstStyle/>
          <a:p>
            <a:r>
              <a:rPr lang="nl-NL" sz="3600" dirty="0">
                <a:highlight>
                  <a:srgbClr val="800000"/>
                </a:highlight>
              </a:rPr>
              <a:t>Huiswerk</a:t>
            </a:r>
          </a:p>
        </p:txBody>
      </p:sp>
    </p:spTree>
    <p:extLst>
      <p:ext uri="{BB962C8B-B14F-4D97-AF65-F5344CB8AC3E}">
        <p14:creationId xmlns:p14="http://schemas.microsoft.com/office/powerpoint/2010/main" val="144468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365AD323-8CA6-408C-929E-C5E3BA07A804}"/>
              </a:ext>
            </a:extLst>
          </p:cNvPr>
          <p:cNvSpPr>
            <a:spLocks noGrp="1"/>
          </p:cNvSpPr>
          <p:nvPr>
            <p:ph idx="1"/>
          </p:nvPr>
        </p:nvSpPr>
        <p:spPr>
          <a:xfrm>
            <a:off x="292659" y="1134086"/>
            <a:ext cx="11408110" cy="5723914"/>
          </a:xfrm>
        </p:spPr>
        <p:txBody>
          <a:bodyPr>
            <a:normAutofit/>
          </a:bodyPr>
          <a:lstStyle/>
          <a:p>
            <a:pPr marL="457200" indent="-457200">
              <a:buFont typeface="+mj-lt"/>
              <a:buAutoNum type="arabicPeriod"/>
            </a:pPr>
            <a:r>
              <a:rPr lang="nl-NL" sz="100" dirty="0">
                <a:solidFill>
                  <a:schemeClr val="bg2">
                    <a:lumMod val="50000"/>
                  </a:schemeClr>
                </a:solidFill>
                <a:effectLst/>
                <a:latin typeface="Arial" panose="020B0604020202020204" pitchFamily="34" charset="0"/>
                <a:cs typeface="Arial" panose="020B0604020202020204" pitchFamily="34" charset="0"/>
              </a:rPr>
              <a:t>.</a:t>
            </a:r>
          </a:p>
          <a:p>
            <a:pPr marL="457200" indent="-457200">
              <a:buFont typeface="+mj-lt"/>
              <a:buAutoNum type="arabicPeriod"/>
            </a:pPr>
            <a:r>
              <a:rPr lang="nl-NL" sz="100" dirty="0">
                <a:solidFill>
                  <a:schemeClr val="bg2">
                    <a:lumMod val="50000"/>
                  </a:schemeClr>
                </a:solidFill>
                <a:effectLst/>
                <a:latin typeface="Arial" panose="020B0604020202020204" pitchFamily="34" charset="0"/>
                <a:cs typeface="Arial" panose="020B0604020202020204" pitchFamily="34" charset="0"/>
              </a:rPr>
              <a:t>.</a:t>
            </a:r>
          </a:p>
          <a:p>
            <a:pPr marL="457200" indent="-457200">
              <a:buFont typeface="+mj-lt"/>
              <a:buAutoNum type="arabicPeriod"/>
            </a:pPr>
            <a:r>
              <a:rPr lang="nl-NL" sz="2400" dirty="0">
                <a:effectLst/>
                <a:highlight>
                  <a:srgbClr val="800000"/>
                </a:highlight>
                <a:latin typeface="Arial" panose="020B0604020202020204" pitchFamily="34" charset="0"/>
                <a:cs typeface="Arial" panose="020B0604020202020204" pitchFamily="34" charset="0"/>
              </a:rPr>
              <a:t>Leg uit hoe de </a:t>
            </a:r>
            <a:r>
              <a:rPr lang="nl-NL" sz="2400" b="1" dirty="0">
                <a:solidFill>
                  <a:srgbClr val="FFFF00"/>
                </a:solidFill>
                <a:effectLst/>
                <a:highlight>
                  <a:srgbClr val="800000"/>
                </a:highlight>
                <a:latin typeface="Arial" panose="020B0604020202020204" pitchFamily="34" charset="0"/>
                <a:cs typeface="Arial" panose="020B0604020202020204" pitchFamily="34" charset="0"/>
              </a:rPr>
              <a:t>Romeinse republiek </a:t>
            </a:r>
            <a:r>
              <a:rPr lang="nl-NL" sz="2400" dirty="0">
                <a:effectLst/>
                <a:highlight>
                  <a:srgbClr val="800000"/>
                </a:highlight>
                <a:latin typeface="Arial" panose="020B0604020202020204" pitchFamily="34" charset="0"/>
                <a:cs typeface="Arial" panose="020B0604020202020204" pitchFamily="34" charset="0"/>
              </a:rPr>
              <a:t>een </a:t>
            </a:r>
            <a:r>
              <a:rPr lang="nl-NL" sz="2400" b="1" dirty="0">
                <a:solidFill>
                  <a:srgbClr val="FFFF00"/>
                </a:solidFill>
                <a:effectLst/>
                <a:highlight>
                  <a:srgbClr val="800000"/>
                </a:highlight>
                <a:latin typeface="Arial" panose="020B0604020202020204" pitchFamily="34" charset="0"/>
                <a:cs typeface="Arial" panose="020B0604020202020204" pitchFamily="34" charset="0"/>
              </a:rPr>
              <a:t>keizerrijk</a:t>
            </a:r>
            <a:r>
              <a:rPr lang="nl-NL" sz="2400" dirty="0">
                <a:effectLst/>
                <a:highlight>
                  <a:srgbClr val="800000"/>
                </a:highlight>
                <a:latin typeface="Arial" panose="020B0604020202020204" pitchFamily="34" charset="0"/>
                <a:cs typeface="Arial" panose="020B0604020202020204" pitchFamily="34" charset="0"/>
              </a:rPr>
              <a:t> werd. Gebruik in jouw antwoord het begrip </a:t>
            </a:r>
            <a:r>
              <a:rPr lang="nl-NL" sz="2400" b="1" dirty="0">
                <a:solidFill>
                  <a:srgbClr val="FFFF00"/>
                </a:solidFill>
                <a:effectLst/>
                <a:highlight>
                  <a:srgbClr val="800000"/>
                </a:highlight>
                <a:latin typeface="Arial" panose="020B0604020202020204" pitchFamily="34" charset="0"/>
                <a:cs typeface="Arial" panose="020B0604020202020204" pitchFamily="34" charset="0"/>
              </a:rPr>
              <a:t>dictator</a:t>
            </a:r>
            <a:r>
              <a:rPr lang="nl-NL" sz="2400" dirty="0">
                <a:effectLst/>
                <a:highlight>
                  <a:srgbClr val="800000"/>
                </a:highlight>
                <a:latin typeface="Arial" panose="020B0604020202020204" pitchFamily="34" charset="0"/>
                <a:cs typeface="Arial" panose="020B0604020202020204" pitchFamily="34" charset="0"/>
              </a:rPr>
              <a:t> en </a:t>
            </a:r>
            <a:r>
              <a:rPr lang="nl-NL" sz="2400" b="1" dirty="0">
                <a:solidFill>
                  <a:srgbClr val="FFFF00"/>
                </a:solidFill>
                <a:effectLst/>
                <a:highlight>
                  <a:srgbClr val="800000"/>
                </a:highlight>
                <a:latin typeface="Arial" panose="020B0604020202020204" pitchFamily="34" charset="0"/>
                <a:cs typeface="Arial" panose="020B0604020202020204" pitchFamily="34" charset="0"/>
              </a:rPr>
              <a:t>burgeroorlog</a:t>
            </a:r>
            <a:r>
              <a:rPr lang="nl-NL" sz="2400" dirty="0">
                <a:effectLst/>
                <a:highlight>
                  <a:srgbClr val="800000"/>
                </a:highlight>
                <a:latin typeface="Arial" panose="020B0604020202020204" pitchFamily="34" charset="0"/>
                <a:cs typeface="Arial" panose="020B0604020202020204" pitchFamily="34" charset="0"/>
              </a:rPr>
              <a:t> en de personen Julius Caesar en Augustus.</a:t>
            </a:r>
          </a:p>
          <a:p>
            <a:pPr lvl="1"/>
            <a:r>
              <a:rPr lang="nl-NL" sz="2000" dirty="0">
                <a:effectLst/>
                <a:latin typeface="Arial" panose="020B0604020202020204" pitchFamily="34" charset="0"/>
                <a:cs typeface="Arial" panose="020B0604020202020204" pitchFamily="34" charset="0"/>
              </a:rPr>
              <a:t>Julius Caesar werd </a:t>
            </a:r>
            <a:r>
              <a:rPr lang="nl-NL" sz="2000" b="1" dirty="0">
                <a:solidFill>
                  <a:srgbClr val="FFFF00"/>
                </a:solidFill>
                <a:effectLst/>
                <a:latin typeface="Arial" panose="020B0604020202020204" pitchFamily="34" charset="0"/>
                <a:cs typeface="Arial" panose="020B0604020202020204" pitchFamily="34" charset="0"/>
              </a:rPr>
              <a:t>dictator </a:t>
            </a:r>
            <a:r>
              <a:rPr lang="nl-NL" sz="2000" dirty="0">
                <a:effectLst/>
                <a:latin typeface="Arial" panose="020B0604020202020204" pitchFamily="34" charset="0"/>
                <a:cs typeface="Arial" panose="020B0604020202020204" pitchFamily="34" charset="0"/>
              </a:rPr>
              <a:t>(gekozen alleenheerser voor 6 maanden). De </a:t>
            </a:r>
            <a:r>
              <a:rPr lang="nl-NL" sz="2000" b="1" dirty="0">
                <a:solidFill>
                  <a:srgbClr val="FFFF00"/>
                </a:solidFill>
                <a:effectLst/>
                <a:latin typeface="Arial" panose="020B0604020202020204" pitchFamily="34" charset="0"/>
                <a:cs typeface="Arial" panose="020B0604020202020204" pitchFamily="34" charset="0"/>
              </a:rPr>
              <a:t>senatoren </a:t>
            </a:r>
            <a:r>
              <a:rPr lang="nl-NL" sz="2000" dirty="0">
                <a:effectLst/>
                <a:latin typeface="Arial" panose="020B0604020202020204" pitchFamily="34" charset="0"/>
                <a:cs typeface="Arial" panose="020B0604020202020204" pitchFamily="34" charset="0"/>
              </a:rPr>
              <a:t>dacht dat hij koning wilde worden, dus vermoordden zij hem. Hierdoor braken er </a:t>
            </a:r>
            <a:r>
              <a:rPr lang="nl-NL" sz="2000" b="1" dirty="0">
                <a:solidFill>
                  <a:srgbClr val="FFFF00"/>
                </a:solidFill>
                <a:effectLst/>
                <a:latin typeface="Arial" panose="020B0604020202020204" pitchFamily="34" charset="0"/>
                <a:cs typeface="Arial" panose="020B0604020202020204" pitchFamily="34" charset="0"/>
              </a:rPr>
              <a:t>burgeroorlogen </a:t>
            </a:r>
            <a:r>
              <a:rPr lang="nl-NL" sz="2000" dirty="0">
                <a:effectLst/>
                <a:latin typeface="Arial" panose="020B0604020202020204" pitchFamily="34" charset="0"/>
                <a:cs typeface="Arial" panose="020B0604020202020204" pitchFamily="34" charset="0"/>
              </a:rPr>
              <a:t>uit om de macht in Rome. Deze werden gewonnen door Augustus, die de eerste keizer zou worden en het rijk hierdoor een keizerrijk werd.</a:t>
            </a:r>
          </a:p>
          <a:p>
            <a:pPr marL="457200" indent="-457200">
              <a:buFont typeface="+mj-lt"/>
              <a:buAutoNum type="arabicPeriod"/>
            </a:pPr>
            <a:r>
              <a:rPr lang="nl-NL" sz="2400" dirty="0">
                <a:highlight>
                  <a:srgbClr val="800000"/>
                </a:highlight>
                <a:latin typeface="Arial" panose="020B0604020202020204" pitchFamily="34" charset="0"/>
                <a:cs typeface="Arial" panose="020B0604020202020204" pitchFamily="34" charset="0"/>
              </a:rPr>
              <a:t>Noem twee voorbeelden van wat de Romeinen van de Grieken hebben overgenomen.</a:t>
            </a:r>
          </a:p>
          <a:p>
            <a:pPr lvl="1"/>
            <a:r>
              <a:rPr lang="nl-NL" sz="2000" dirty="0">
                <a:latin typeface="Arial" panose="020B0604020202020204" pitchFamily="34" charset="0"/>
                <a:cs typeface="Arial" panose="020B0604020202020204" pitchFamily="34" charset="0"/>
              </a:rPr>
              <a:t>De bouwstijl (Pantheon in Rome)</a:t>
            </a:r>
          </a:p>
          <a:p>
            <a:pPr lvl="1"/>
            <a:r>
              <a:rPr lang="nl-NL" sz="2000" dirty="0">
                <a:latin typeface="Arial" panose="020B0604020202020204" pitchFamily="34" charset="0"/>
                <a:cs typeface="Arial" panose="020B0604020202020204" pitchFamily="34" charset="0"/>
              </a:rPr>
              <a:t>De beeldhouwkunst (realistisch)</a:t>
            </a:r>
          </a:p>
          <a:p>
            <a:pPr lvl="1"/>
            <a:r>
              <a:rPr lang="nl-NL" sz="2000" dirty="0">
                <a:latin typeface="Arial" panose="020B0604020202020204" pitchFamily="34" charset="0"/>
                <a:cs typeface="Arial" panose="020B0604020202020204" pitchFamily="34" charset="0"/>
              </a:rPr>
              <a:t>De godsdienst (Zeus werd Jupiter)</a:t>
            </a:r>
          </a:p>
          <a:p>
            <a:pPr lvl="1"/>
            <a:endParaRPr lang="nl-NL" dirty="0">
              <a:highlight>
                <a:srgbClr val="800000"/>
              </a:highlight>
              <a:latin typeface="Arial" panose="020B0604020202020204" pitchFamily="34" charset="0"/>
              <a:cs typeface="Arial" panose="020B0604020202020204" pitchFamily="34" charset="0"/>
            </a:endParaRPr>
          </a:p>
          <a:p>
            <a:pPr marL="457200" indent="-457200">
              <a:buFont typeface="+mj-lt"/>
              <a:buAutoNum type="arabicPeriod"/>
            </a:pPr>
            <a:endParaRPr lang="nl-NL" b="1" dirty="0"/>
          </a:p>
        </p:txBody>
      </p:sp>
      <p:pic>
        <p:nvPicPr>
          <p:cNvPr id="4" name="Picture 4" descr="Tijdvak 2 - hv123 - Lesmateriaal - Wikiwijs">
            <a:extLst>
              <a:ext uri="{FF2B5EF4-FFF2-40B4-BE49-F238E27FC236}">
                <a16:creationId xmlns:a16="http://schemas.microsoft.com/office/drawing/2014/main" id="{F67CAD88-B4B4-4172-9CE4-9F1F9ED521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502" y="152964"/>
            <a:ext cx="895805" cy="895805"/>
          </a:xfrm>
          <a:prstGeom prst="rect">
            <a:avLst/>
          </a:prstGeom>
          <a:noFill/>
          <a:extLst>
            <a:ext uri="{909E8E84-426E-40DD-AFC4-6F175D3DCCD1}">
              <a14:hiddenFill xmlns:a14="http://schemas.microsoft.com/office/drawing/2010/main">
                <a:solidFill>
                  <a:srgbClr val="FFFFFF"/>
                </a:solidFill>
              </a14:hiddenFill>
            </a:ext>
          </a:extLst>
        </p:spPr>
      </p:pic>
      <p:sp>
        <p:nvSpPr>
          <p:cNvPr id="5" name="Titel 1">
            <a:extLst>
              <a:ext uri="{FF2B5EF4-FFF2-40B4-BE49-F238E27FC236}">
                <a16:creationId xmlns:a16="http://schemas.microsoft.com/office/drawing/2014/main" id="{2D19F24F-0D3E-4E36-81EA-0C1D8D544EC2}"/>
              </a:ext>
            </a:extLst>
          </p:cNvPr>
          <p:cNvSpPr>
            <a:spLocks noGrp="1"/>
          </p:cNvSpPr>
          <p:nvPr>
            <p:ph type="title"/>
          </p:nvPr>
        </p:nvSpPr>
        <p:spPr>
          <a:xfrm>
            <a:off x="919162" y="67647"/>
            <a:ext cx="10353675" cy="895805"/>
          </a:xfrm>
        </p:spPr>
        <p:txBody>
          <a:bodyPr>
            <a:normAutofit/>
          </a:bodyPr>
          <a:lstStyle/>
          <a:p>
            <a:r>
              <a:rPr lang="nl-NL" sz="4000" dirty="0">
                <a:highlight>
                  <a:srgbClr val="800000"/>
                </a:highlight>
              </a:rPr>
              <a:t>Huiswerk</a:t>
            </a:r>
          </a:p>
        </p:txBody>
      </p:sp>
    </p:spTree>
    <p:extLst>
      <p:ext uri="{BB962C8B-B14F-4D97-AF65-F5344CB8AC3E}">
        <p14:creationId xmlns:p14="http://schemas.microsoft.com/office/powerpoint/2010/main" val="3683559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fade">
                                      <p:cBhvr>
                                        <p:cTn id="1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7C5194-3A87-48B0-AEF8-18E663095CC4}"/>
              </a:ext>
            </a:extLst>
          </p:cNvPr>
          <p:cNvSpPr>
            <a:spLocks noGrp="1"/>
          </p:cNvSpPr>
          <p:nvPr>
            <p:ph type="title"/>
          </p:nvPr>
        </p:nvSpPr>
        <p:spPr>
          <a:xfrm>
            <a:off x="596597" y="101600"/>
            <a:ext cx="10998806" cy="2336799"/>
          </a:xfrm>
        </p:spPr>
        <p:txBody>
          <a:bodyPr>
            <a:normAutofit/>
          </a:bodyPr>
          <a:lstStyle/>
          <a:p>
            <a:r>
              <a:rPr lang="nl-NL" sz="4400" dirty="0">
                <a:highlight>
                  <a:srgbClr val="800000"/>
                </a:highlight>
              </a:rPr>
              <a:t>3 gekke en grappige feitjes over leven in de Romeinse stad</a:t>
            </a:r>
          </a:p>
        </p:txBody>
      </p:sp>
      <p:pic>
        <p:nvPicPr>
          <p:cNvPr id="3074" name="Picture 2" descr="FAQ Guide for My Kids - 649.133 | Wtf face, Meme faces, Current mood meme">
            <a:extLst>
              <a:ext uri="{FF2B5EF4-FFF2-40B4-BE49-F238E27FC236}">
                <a16:creationId xmlns:a16="http://schemas.microsoft.com/office/drawing/2014/main" id="{E587BD24-AD71-407E-9B26-12E668FD88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5979" y="2438399"/>
            <a:ext cx="6165096" cy="40227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Tijdvak 2 - hv123 - Lesmateriaal - Wikiwijs">
            <a:extLst>
              <a:ext uri="{FF2B5EF4-FFF2-40B4-BE49-F238E27FC236}">
                <a16:creationId xmlns:a16="http://schemas.microsoft.com/office/drawing/2014/main" id="{30123947-6F08-47E6-908A-321A29DCDD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502" y="152964"/>
            <a:ext cx="853042" cy="853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1097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DAB757-CBC4-4E2C-8EF1-0929B0A40730}"/>
              </a:ext>
            </a:extLst>
          </p:cNvPr>
          <p:cNvSpPr>
            <a:spLocks noGrp="1"/>
          </p:cNvSpPr>
          <p:nvPr>
            <p:ph type="title"/>
          </p:nvPr>
        </p:nvSpPr>
        <p:spPr/>
        <p:txBody>
          <a:bodyPr>
            <a:normAutofit fontScale="90000"/>
          </a:bodyPr>
          <a:lstStyle/>
          <a:p>
            <a:r>
              <a:rPr lang="nl-NL" dirty="0">
                <a:highlight>
                  <a:srgbClr val="800000"/>
                </a:highlight>
              </a:rPr>
              <a:t>Carthago was één van de grootste vijanden van Rome. De bekendste generaal, Hannibal, trok door de alpen op Olifanten om Rome aan te vallen.</a:t>
            </a:r>
          </a:p>
        </p:txBody>
      </p:sp>
      <p:sp>
        <p:nvSpPr>
          <p:cNvPr id="3" name="Tijdelijke aanduiding voor inhoud 2">
            <a:extLst>
              <a:ext uri="{FF2B5EF4-FFF2-40B4-BE49-F238E27FC236}">
                <a16:creationId xmlns:a16="http://schemas.microsoft.com/office/drawing/2014/main" id="{A0FAB7CE-73D9-40F1-8DBE-D39C4990836A}"/>
              </a:ext>
            </a:extLst>
          </p:cNvPr>
          <p:cNvSpPr>
            <a:spLocks noGrp="1"/>
          </p:cNvSpPr>
          <p:nvPr>
            <p:ph idx="1"/>
          </p:nvPr>
        </p:nvSpPr>
        <p:spPr>
          <a:xfrm>
            <a:off x="4429957" y="2096064"/>
            <a:ext cx="6837600" cy="3695136"/>
          </a:xfrm>
        </p:spPr>
        <p:txBody>
          <a:bodyPr/>
          <a:lstStyle/>
          <a:p>
            <a:endParaRPr lang="nl-NL" dirty="0"/>
          </a:p>
        </p:txBody>
      </p:sp>
      <p:pic>
        <p:nvPicPr>
          <p:cNvPr id="4" name="Afbeelding 3">
            <a:extLst>
              <a:ext uri="{FF2B5EF4-FFF2-40B4-BE49-F238E27FC236}">
                <a16:creationId xmlns:a16="http://schemas.microsoft.com/office/drawing/2014/main" id="{1865E6CD-60DF-4AE1-B89A-C4E424D296AE}"/>
              </a:ext>
            </a:extLst>
          </p:cNvPr>
          <p:cNvPicPr>
            <a:picLocks noChangeAspect="1"/>
          </p:cNvPicPr>
          <p:nvPr/>
        </p:nvPicPr>
        <p:blipFill rotWithShape="1">
          <a:blip r:embed="rId2"/>
          <a:srcRect l="11328" t="24722" r="44687" b="16667"/>
          <a:stretch/>
        </p:blipFill>
        <p:spPr>
          <a:xfrm>
            <a:off x="252790" y="2525486"/>
            <a:ext cx="5433859" cy="4072981"/>
          </a:xfrm>
          <a:prstGeom prst="rect">
            <a:avLst/>
          </a:prstGeom>
        </p:spPr>
      </p:pic>
    </p:spTree>
    <p:extLst>
      <p:ext uri="{BB962C8B-B14F-4D97-AF65-F5344CB8AC3E}">
        <p14:creationId xmlns:p14="http://schemas.microsoft.com/office/powerpoint/2010/main" val="4111292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7E7A66-05C6-4C67-9763-1710BD19C308}"/>
              </a:ext>
            </a:extLst>
          </p:cNvPr>
          <p:cNvSpPr>
            <a:spLocks noGrp="1"/>
          </p:cNvSpPr>
          <p:nvPr>
            <p:ph type="title"/>
          </p:nvPr>
        </p:nvSpPr>
        <p:spPr>
          <a:xfrm>
            <a:off x="5192486" y="576943"/>
            <a:ext cx="6575813" cy="5323114"/>
          </a:xfrm>
        </p:spPr>
        <p:txBody>
          <a:bodyPr>
            <a:normAutofit/>
          </a:bodyPr>
          <a:lstStyle/>
          <a:p>
            <a:r>
              <a:rPr lang="en-US" i="0" dirty="0" err="1">
                <a:effectLst/>
                <a:highlight>
                  <a:srgbClr val="800000"/>
                </a:highlight>
                <a:latin typeface="arial" panose="020B0604020202020204" pitchFamily="34" charset="0"/>
              </a:rPr>
              <a:t>Politicus</a:t>
            </a:r>
            <a:r>
              <a:rPr lang="en-US" i="0" dirty="0">
                <a:effectLst/>
                <a:highlight>
                  <a:srgbClr val="800000"/>
                </a:highlight>
                <a:latin typeface="arial" panose="020B0604020202020204" pitchFamily="34" charset="0"/>
              </a:rPr>
              <a:t> Marcus Porcius Cato </a:t>
            </a:r>
            <a:r>
              <a:rPr lang="en-US" i="0" dirty="0" err="1">
                <a:effectLst/>
                <a:highlight>
                  <a:srgbClr val="800000"/>
                </a:highlight>
                <a:latin typeface="arial" panose="020B0604020202020204" pitchFamily="34" charset="0"/>
              </a:rPr>
              <a:t>beëindigde</a:t>
            </a:r>
            <a:r>
              <a:rPr lang="en-US" i="0" dirty="0">
                <a:effectLst/>
                <a:highlight>
                  <a:srgbClr val="800000"/>
                </a:highlight>
                <a:latin typeface="arial" panose="020B0604020202020204" pitchFamily="34" charset="0"/>
              </a:rPr>
              <a:t> </a:t>
            </a:r>
            <a:r>
              <a:rPr lang="en-US" i="0" dirty="0" err="1">
                <a:effectLst/>
                <a:highlight>
                  <a:srgbClr val="800000"/>
                </a:highlight>
                <a:latin typeface="arial" panose="020B0604020202020204" pitchFamily="34" charset="0"/>
              </a:rPr>
              <a:t>zijn</a:t>
            </a:r>
            <a:r>
              <a:rPr lang="en-US" i="0" dirty="0">
                <a:effectLst/>
                <a:highlight>
                  <a:srgbClr val="800000"/>
                </a:highlight>
                <a:latin typeface="arial" panose="020B0604020202020204" pitchFamily="34" charset="0"/>
              </a:rPr>
              <a:t> </a:t>
            </a:r>
            <a:r>
              <a:rPr lang="en-US" i="0" dirty="0" err="1">
                <a:effectLst/>
                <a:highlight>
                  <a:srgbClr val="800000"/>
                </a:highlight>
                <a:latin typeface="arial" panose="020B0604020202020204" pitchFamily="34" charset="0"/>
              </a:rPr>
              <a:t>toespraken</a:t>
            </a:r>
            <a:r>
              <a:rPr lang="en-US" i="0" dirty="0">
                <a:effectLst/>
                <a:highlight>
                  <a:srgbClr val="800000"/>
                </a:highlight>
                <a:latin typeface="arial" panose="020B0604020202020204" pitchFamily="34" charset="0"/>
              </a:rPr>
              <a:t> Meestal met de </a:t>
            </a:r>
            <a:r>
              <a:rPr lang="en-US" i="0" dirty="0" err="1">
                <a:effectLst/>
                <a:highlight>
                  <a:srgbClr val="800000"/>
                </a:highlight>
                <a:latin typeface="arial" panose="020B0604020202020204" pitchFamily="34" charset="0"/>
              </a:rPr>
              <a:t>uitspraak</a:t>
            </a:r>
            <a:r>
              <a:rPr lang="en-US" i="0" dirty="0">
                <a:effectLst/>
                <a:highlight>
                  <a:srgbClr val="800000"/>
                </a:highlight>
                <a:latin typeface="arial" panose="020B0604020202020204" pitchFamily="34" charset="0"/>
              </a:rPr>
              <a:t>: “</a:t>
            </a:r>
            <a:r>
              <a:rPr lang="en-US" i="1" dirty="0">
                <a:effectLst/>
                <a:highlight>
                  <a:srgbClr val="800000"/>
                </a:highlight>
                <a:latin typeface="arial" panose="020B0604020202020204" pitchFamily="34" charset="0"/>
              </a:rPr>
              <a:t>Delenda </a:t>
            </a:r>
            <a:r>
              <a:rPr lang="en-US" i="1" dirty="0" err="1">
                <a:effectLst/>
                <a:highlight>
                  <a:srgbClr val="800000"/>
                </a:highlight>
                <a:latin typeface="arial" panose="020B0604020202020204" pitchFamily="34" charset="0"/>
              </a:rPr>
              <a:t>est</a:t>
            </a:r>
            <a:r>
              <a:rPr lang="en-US" i="1" dirty="0">
                <a:effectLst/>
                <a:highlight>
                  <a:srgbClr val="800000"/>
                </a:highlight>
                <a:latin typeface="arial" panose="020B0604020202020204" pitchFamily="34" charset="0"/>
              </a:rPr>
              <a:t> </a:t>
            </a:r>
            <a:r>
              <a:rPr lang="en-US" i="1" dirty="0" err="1">
                <a:effectLst/>
                <a:highlight>
                  <a:srgbClr val="800000"/>
                </a:highlight>
                <a:latin typeface="arial" panose="020B0604020202020204" pitchFamily="34" charset="0"/>
              </a:rPr>
              <a:t>Carthago</a:t>
            </a:r>
            <a:r>
              <a:rPr lang="en-US" i="0" dirty="0">
                <a:effectLst/>
                <a:highlight>
                  <a:srgbClr val="800000"/>
                </a:highlight>
                <a:latin typeface="arial" panose="020B0604020202020204" pitchFamily="34" charset="0"/>
              </a:rPr>
              <a:t>”;</a:t>
            </a:r>
            <a:br>
              <a:rPr lang="en-US" i="0" dirty="0">
                <a:effectLst/>
                <a:highlight>
                  <a:srgbClr val="800000"/>
                </a:highlight>
                <a:latin typeface="arial" panose="020B0604020202020204" pitchFamily="34" charset="0"/>
              </a:rPr>
            </a:br>
            <a:br>
              <a:rPr lang="en-US" i="0" dirty="0">
                <a:effectLst/>
                <a:highlight>
                  <a:srgbClr val="800000"/>
                </a:highlight>
                <a:latin typeface="arial" panose="020B0604020202020204" pitchFamily="34" charset="0"/>
              </a:rPr>
            </a:br>
            <a:r>
              <a:rPr lang="en-US" i="0" dirty="0" err="1">
                <a:effectLst/>
                <a:highlight>
                  <a:srgbClr val="800000"/>
                </a:highlight>
                <a:latin typeface="arial" panose="020B0604020202020204" pitchFamily="34" charset="0"/>
              </a:rPr>
              <a:t>Carthago</a:t>
            </a:r>
            <a:r>
              <a:rPr lang="en-US" i="0" dirty="0">
                <a:effectLst/>
                <a:highlight>
                  <a:srgbClr val="800000"/>
                </a:highlight>
                <a:latin typeface="arial" panose="020B0604020202020204" pitchFamily="34" charset="0"/>
              </a:rPr>
              <a:t> </a:t>
            </a:r>
            <a:r>
              <a:rPr lang="en-US" i="0" dirty="0" err="1">
                <a:effectLst/>
                <a:highlight>
                  <a:srgbClr val="800000"/>
                </a:highlight>
                <a:latin typeface="arial" panose="020B0604020202020204" pitchFamily="34" charset="0"/>
              </a:rPr>
              <a:t>moet</a:t>
            </a:r>
            <a:r>
              <a:rPr lang="en-US" i="0" dirty="0">
                <a:effectLst/>
                <a:highlight>
                  <a:srgbClr val="800000"/>
                </a:highlight>
                <a:latin typeface="arial" panose="020B0604020202020204" pitchFamily="34" charset="0"/>
              </a:rPr>
              <a:t> </a:t>
            </a:r>
            <a:r>
              <a:rPr lang="en-US" i="0" dirty="0" err="1">
                <a:effectLst/>
                <a:highlight>
                  <a:srgbClr val="800000"/>
                </a:highlight>
                <a:latin typeface="arial" panose="020B0604020202020204" pitchFamily="34" charset="0"/>
              </a:rPr>
              <a:t>worden</a:t>
            </a:r>
            <a:r>
              <a:rPr lang="en-US" i="0" dirty="0">
                <a:effectLst/>
                <a:highlight>
                  <a:srgbClr val="800000"/>
                </a:highlight>
                <a:latin typeface="arial" panose="020B0604020202020204" pitchFamily="34" charset="0"/>
              </a:rPr>
              <a:t> </a:t>
            </a:r>
            <a:r>
              <a:rPr lang="en-US" i="0" dirty="0" err="1">
                <a:effectLst/>
                <a:highlight>
                  <a:srgbClr val="800000"/>
                </a:highlight>
                <a:latin typeface="arial" panose="020B0604020202020204" pitchFamily="34" charset="0"/>
              </a:rPr>
              <a:t>vernietigd</a:t>
            </a:r>
            <a:r>
              <a:rPr lang="en-US" i="0" dirty="0">
                <a:effectLst/>
                <a:highlight>
                  <a:srgbClr val="800000"/>
                </a:highlight>
                <a:latin typeface="arial" panose="020B0604020202020204" pitchFamily="34" charset="0"/>
              </a:rPr>
              <a:t>.</a:t>
            </a:r>
            <a:endParaRPr lang="nl-NL" dirty="0">
              <a:highlight>
                <a:srgbClr val="800000"/>
              </a:highlight>
            </a:endParaRPr>
          </a:p>
        </p:txBody>
      </p:sp>
      <p:pic>
        <p:nvPicPr>
          <p:cNvPr id="1026" name="Picture 2" descr="Cato Warning His Senate Colleagues About Carthage Painting by Severino  Baraldi - Fine Art America">
            <a:extLst>
              <a:ext uri="{FF2B5EF4-FFF2-40B4-BE49-F238E27FC236}">
                <a16:creationId xmlns:a16="http://schemas.microsoft.com/office/drawing/2014/main" id="{654061EF-95D2-4DDB-8C11-E2071E3418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311" y="0"/>
            <a:ext cx="49831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6575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FD5789-AA8A-4A33-90BF-F9AECC55F366}"/>
              </a:ext>
            </a:extLst>
          </p:cNvPr>
          <p:cNvSpPr>
            <a:spLocks noGrp="1"/>
          </p:cNvSpPr>
          <p:nvPr>
            <p:ph type="title"/>
          </p:nvPr>
        </p:nvSpPr>
        <p:spPr>
          <a:xfrm>
            <a:off x="1838239" y="119743"/>
            <a:ext cx="10353761" cy="1883228"/>
          </a:xfrm>
        </p:spPr>
        <p:txBody>
          <a:bodyPr>
            <a:normAutofit/>
          </a:bodyPr>
          <a:lstStyle/>
          <a:p>
            <a:r>
              <a:rPr lang="nl-NL" sz="3600" dirty="0">
                <a:highlight>
                  <a:srgbClr val="800000"/>
                </a:highlight>
              </a:rPr>
              <a:t>Na overwinningen hielden de Romeinen uitgebreide triomfoptochten</a:t>
            </a:r>
          </a:p>
        </p:txBody>
      </p:sp>
      <p:sp>
        <p:nvSpPr>
          <p:cNvPr id="3" name="Tijdelijke aanduiding voor inhoud 2">
            <a:extLst>
              <a:ext uri="{FF2B5EF4-FFF2-40B4-BE49-F238E27FC236}">
                <a16:creationId xmlns:a16="http://schemas.microsoft.com/office/drawing/2014/main" id="{4A18E4B7-3626-4599-834E-BA511EACB7CC}"/>
              </a:ext>
            </a:extLst>
          </p:cNvPr>
          <p:cNvSpPr>
            <a:spLocks noGrp="1"/>
          </p:cNvSpPr>
          <p:nvPr>
            <p:ph idx="1"/>
          </p:nvPr>
        </p:nvSpPr>
        <p:spPr/>
        <p:txBody>
          <a:bodyPr/>
          <a:lstStyle/>
          <a:p>
            <a:endParaRPr lang="nl-NL"/>
          </a:p>
        </p:txBody>
      </p:sp>
      <p:pic>
        <p:nvPicPr>
          <p:cNvPr id="2050" name="Picture 2" descr="Roman Victory Procession | Revdhj's Weblog">
            <a:extLst>
              <a:ext uri="{FF2B5EF4-FFF2-40B4-BE49-F238E27FC236}">
                <a16:creationId xmlns:a16="http://schemas.microsoft.com/office/drawing/2014/main" id="{021A3A50-6E94-485D-86D8-A13642718C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056" y="2310493"/>
            <a:ext cx="7010400" cy="4000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9369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9B6AAA-817B-4660-A59D-55B9870C4C8A}"/>
              </a:ext>
            </a:extLst>
          </p:cNvPr>
          <p:cNvSpPr>
            <a:spLocks noGrp="1"/>
          </p:cNvSpPr>
          <p:nvPr>
            <p:ph type="title"/>
          </p:nvPr>
        </p:nvSpPr>
        <p:spPr>
          <a:xfrm>
            <a:off x="919119" y="-1"/>
            <a:ext cx="10353761" cy="1326321"/>
          </a:xfrm>
        </p:spPr>
        <p:txBody>
          <a:bodyPr>
            <a:normAutofit/>
          </a:bodyPr>
          <a:lstStyle/>
          <a:p>
            <a:r>
              <a:rPr lang="nl-NL" sz="5400" dirty="0">
                <a:highlight>
                  <a:srgbClr val="800000"/>
                </a:highlight>
              </a:rPr>
              <a:t>Lesdoelen</a:t>
            </a:r>
          </a:p>
        </p:txBody>
      </p:sp>
      <p:sp>
        <p:nvSpPr>
          <p:cNvPr id="3" name="Tijdelijke aanduiding voor inhoud 2">
            <a:extLst>
              <a:ext uri="{FF2B5EF4-FFF2-40B4-BE49-F238E27FC236}">
                <a16:creationId xmlns:a16="http://schemas.microsoft.com/office/drawing/2014/main" id="{365AD323-8CA6-408C-929E-C5E3BA07A804}"/>
              </a:ext>
            </a:extLst>
          </p:cNvPr>
          <p:cNvSpPr>
            <a:spLocks noGrp="1"/>
          </p:cNvSpPr>
          <p:nvPr>
            <p:ph idx="1"/>
          </p:nvPr>
        </p:nvSpPr>
        <p:spPr>
          <a:xfrm>
            <a:off x="312045" y="1535837"/>
            <a:ext cx="11567908" cy="5193437"/>
          </a:xfrm>
        </p:spPr>
        <p:txBody>
          <a:bodyPr>
            <a:normAutofit fontScale="77500" lnSpcReduction="20000"/>
          </a:bodyPr>
          <a:lstStyle/>
          <a:p>
            <a:pPr algn="l"/>
            <a:r>
              <a:rPr lang="nl-NL" sz="3600" b="0" i="0" dirty="0">
                <a:effectLst/>
                <a:highlight>
                  <a:srgbClr val="800000"/>
                </a:highlight>
                <a:latin typeface="Arial" panose="020B0604020202020204" pitchFamily="34" charset="0"/>
              </a:rPr>
              <a:t>Je kent de begrippen: </a:t>
            </a:r>
            <a:r>
              <a:rPr lang="nl-NL" sz="3600" b="1" i="0" dirty="0">
                <a:solidFill>
                  <a:srgbClr val="FFFF00"/>
                </a:solidFill>
                <a:effectLst/>
                <a:highlight>
                  <a:srgbClr val="800000"/>
                </a:highlight>
                <a:latin typeface="Arial" panose="020B0604020202020204" pitchFamily="34" charset="0"/>
              </a:rPr>
              <a:t>limes, </a:t>
            </a:r>
            <a:r>
              <a:rPr lang="nl-NL" sz="3600" b="1" i="0" dirty="0" err="1">
                <a:solidFill>
                  <a:srgbClr val="FFFF00"/>
                </a:solidFill>
                <a:effectLst/>
                <a:highlight>
                  <a:srgbClr val="800000"/>
                </a:highlight>
                <a:latin typeface="Arial" panose="020B0604020202020204" pitchFamily="34" charset="0"/>
              </a:rPr>
              <a:t>Germania</a:t>
            </a:r>
            <a:r>
              <a:rPr lang="nl-NL" sz="3600" b="1" i="0" dirty="0">
                <a:solidFill>
                  <a:srgbClr val="FFFF00"/>
                </a:solidFill>
                <a:effectLst/>
                <a:highlight>
                  <a:srgbClr val="800000"/>
                </a:highlight>
                <a:latin typeface="Arial" panose="020B0604020202020204" pitchFamily="34" charset="0"/>
              </a:rPr>
              <a:t> </a:t>
            </a:r>
            <a:r>
              <a:rPr lang="nl-NL" sz="3600" b="1" i="0" dirty="0" err="1">
                <a:solidFill>
                  <a:srgbClr val="FFFF00"/>
                </a:solidFill>
                <a:effectLst/>
                <a:highlight>
                  <a:srgbClr val="800000"/>
                </a:highlight>
                <a:latin typeface="Arial" panose="020B0604020202020204" pitchFamily="34" charset="0"/>
              </a:rPr>
              <a:t>inferior</a:t>
            </a:r>
            <a:r>
              <a:rPr lang="nl-NL" sz="3600" b="1" i="0" dirty="0">
                <a:solidFill>
                  <a:srgbClr val="FFFF00"/>
                </a:solidFill>
                <a:effectLst/>
                <a:highlight>
                  <a:srgbClr val="800000"/>
                </a:highlight>
                <a:latin typeface="Arial" panose="020B0604020202020204" pitchFamily="34" charset="0"/>
              </a:rPr>
              <a:t> / </a:t>
            </a:r>
            <a:r>
              <a:rPr lang="nl-NL" sz="3600" b="1" i="0" dirty="0" err="1">
                <a:solidFill>
                  <a:srgbClr val="FFFF00"/>
                </a:solidFill>
                <a:effectLst/>
                <a:highlight>
                  <a:srgbClr val="800000"/>
                </a:highlight>
                <a:latin typeface="Arial" panose="020B0604020202020204" pitchFamily="34" charset="0"/>
              </a:rPr>
              <a:t>Germanië</a:t>
            </a:r>
            <a:r>
              <a:rPr lang="nl-NL" sz="3600" b="1" i="0" dirty="0">
                <a:solidFill>
                  <a:srgbClr val="FFFF00"/>
                </a:solidFill>
                <a:effectLst/>
                <a:highlight>
                  <a:srgbClr val="800000"/>
                </a:highlight>
                <a:latin typeface="Arial" panose="020B0604020202020204" pitchFamily="34" charset="0"/>
              </a:rPr>
              <a:t> en romanisering</a:t>
            </a:r>
          </a:p>
          <a:p>
            <a:r>
              <a:rPr lang="nl-NL" sz="3600" dirty="0">
                <a:effectLst/>
                <a:highlight>
                  <a:srgbClr val="800000"/>
                </a:highlight>
                <a:latin typeface="Arial" panose="020B0604020202020204" pitchFamily="34" charset="0"/>
              </a:rPr>
              <a:t>Je kunt voorbeelden van </a:t>
            </a:r>
            <a:r>
              <a:rPr lang="nl-NL" sz="3600" b="1" dirty="0">
                <a:solidFill>
                  <a:srgbClr val="FFFF00"/>
                </a:solidFill>
                <a:effectLst/>
                <a:highlight>
                  <a:srgbClr val="800000"/>
                </a:highlight>
                <a:latin typeface="Arial" panose="020B0604020202020204" pitchFamily="34" charset="0"/>
              </a:rPr>
              <a:t>romanisering</a:t>
            </a:r>
            <a:r>
              <a:rPr lang="nl-NL" sz="3600" dirty="0">
                <a:effectLst/>
                <a:highlight>
                  <a:srgbClr val="800000"/>
                </a:highlight>
                <a:latin typeface="Arial" panose="020B0604020202020204" pitchFamily="34" charset="0"/>
              </a:rPr>
              <a:t> noemen en herkennen in bronnen.</a:t>
            </a:r>
          </a:p>
          <a:p>
            <a:pPr algn="l"/>
            <a:r>
              <a:rPr lang="nl-NL" sz="3600" b="0" i="0" dirty="0">
                <a:effectLst/>
                <a:highlight>
                  <a:srgbClr val="800000"/>
                </a:highlight>
                <a:latin typeface="Arial" panose="020B0604020202020204" pitchFamily="34" charset="0"/>
              </a:rPr>
              <a:t>Je kent het </a:t>
            </a:r>
            <a:r>
              <a:rPr lang="nl-NL" sz="3600" b="1" i="0" dirty="0">
                <a:solidFill>
                  <a:srgbClr val="FFFF00"/>
                </a:solidFill>
                <a:effectLst/>
                <a:highlight>
                  <a:srgbClr val="800000"/>
                </a:highlight>
                <a:latin typeface="Arial" panose="020B0604020202020204" pitchFamily="34" charset="0"/>
              </a:rPr>
              <a:t>kenmerkend aspect </a:t>
            </a:r>
            <a:r>
              <a:rPr lang="nl-NL" sz="3600" b="0" i="0" dirty="0">
                <a:effectLst/>
                <a:highlight>
                  <a:srgbClr val="800000"/>
                </a:highlight>
                <a:latin typeface="Arial" panose="020B0604020202020204" pitchFamily="34" charset="0"/>
              </a:rPr>
              <a:t>‘De confrontatie tussen de </a:t>
            </a:r>
            <a:r>
              <a:rPr lang="nl-NL" sz="3600" b="1" i="0" dirty="0">
                <a:solidFill>
                  <a:srgbClr val="FFFF00"/>
                </a:solidFill>
                <a:effectLst/>
                <a:highlight>
                  <a:srgbClr val="800000"/>
                </a:highlight>
                <a:latin typeface="Arial" panose="020B0604020202020204" pitchFamily="34" charset="0"/>
              </a:rPr>
              <a:t>Grieks-Romeinse cultuur</a:t>
            </a:r>
            <a:r>
              <a:rPr lang="nl-NL" sz="3600" b="0" i="0" dirty="0">
                <a:effectLst/>
                <a:highlight>
                  <a:srgbClr val="800000"/>
                </a:highlight>
                <a:latin typeface="Arial" panose="020B0604020202020204" pitchFamily="34" charset="0"/>
              </a:rPr>
              <a:t> en de </a:t>
            </a:r>
            <a:r>
              <a:rPr lang="nl-NL" sz="3600" b="1" i="0" dirty="0">
                <a:solidFill>
                  <a:srgbClr val="FFFF00"/>
                </a:solidFill>
                <a:effectLst/>
                <a:highlight>
                  <a:srgbClr val="800000"/>
                </a:highlight>
                <a:latin typeface="Arial" panose="020B0604020202020204" pitchFamily="34" charset="0"/>
              </a:rPr>
              <a:t>Germaanse cultuur</a:t>
            </a:r>
            <a:r>
              <a:rPr lang="nl-NL" sz="3600" b="0" i="0" dirty="0">
                <a:effectLst/>
                <a:highlight>
                  <a:srgbClr val="800000"/>
                </a:highlight>
                <a:latin typeface="Arial" panose="020B0604020202020204" pitchFamily="34" charset="0"/>
              </a:rPr>
              <a:t>’ en kunt deze in bronnen herkennen.</a:t>
            </a:r>
          </a:p>
          <a:p>
            <a:r>
              <a:rPr lang="nl-NL" sz="3600" dirty="0">
                <a:effectLst/>
                <a:highlight>
                  <a:srgbClr val="800000"/>
                </a:highlight>
                <a:latin typeface="Arial" panose="020B0604020202020204" pitchFamily="34" charset="0"/>
              </a:rPr>
              <a:t>Je kent het algemene verloop van de </a:t>
            </a:r>
            <a:r>
              <a:rPr lang="nl-NL" sz="3600" b="1" dirty="0">
                <a:solidFill>
                  <a:srgbClr val="FFFF00"/>
                </a:solidFill>
                <a:effectLst/>
                <a:highlight>
                  <a:srgbClr val="800000"/>
                </a:highlight>
                <a:latin typeface="Arial" panose="020B0604020202020204" pitchFamily="34" charset="0"/>
              </a:rPr>
              <a:t>Bataafse Opstand</a:t>
            </a:r>
            <a:r>
              <a:rPr lang="nl-NL" sz="3600" dirty="0">
                <a:effectLst/>
                <a:highlight>
                  <a:srgbClr val="800000"/>
                </a:highlight>
                <a:latin typeface="Arial" panose="020B0604020202020204" pitchFamily="34" charset="0"/>
              </a:rPr>
              <a:t>.</a:t>
            </a:r>
          </a:p>
          <a:p>
            <a:pPr algn="l"/>
            <a:r>
              <a:rPr lang="nl-NL" sz="3600" b="0" i="0" dirty="0">
                <a:effectLst/>
                <a:highlight>
                  <a:srgbClr val="800000"/>
                </a:highlight>
                <a:latin typeface="Arial" panose="020B0604020202020204" pitchFamily="34" charset="0"/>
              </a:rPr>
              <a:t>Je kent nog twee oorzaken voor de groei van het </a:t>
            </a:r>
            <a:r>
              <a:rPr lang="nl-NL" sz="3600" b="1" i="0" dirty="0">
                <a:solidFill>
                  <a:srgbClr val="FFFF00"/>
                </a:solidFill>
                <a:effectLst/>
                <a:highlight>
                  <a:srgbClr val="800000"/>
                </a:highlight>
                <a:latin typeface="Arial" panose="020B0604020202020204" pitchFamily="34" charset="0"/>
              </a:rPr>
              <a:t>Romeinse Rijk</a:t>
            </a:r>
            <a:r>
              <a:rPr lang="nl-NL" sz="3600" dirty="0">
                <a:effectLst/>
                <a:highlight>
                  <a:srgbClr val="800000"/>
                </a:highlight>
                <a:latin typeface="Arial" panose="020B0604020202020204" pitchFamily="34" charset="0"/>
              </a:rPr>
              <a:t>.</a:t>
            </a:r>
            <a:endParaRPr lang="nl-NL" sz="3600" b="0" i="0" dirty="0">
              <a:effectLst/>
              <a:highlight>
                <a:srgbClr val="800000"/>
              </a:highlight>
              <a:latin typeface="Arial" panose="020B0604020202020204" pitchFamily="34" charset="0"/>
            </a:endParaRPr>
          </a:p>
          <a:p>
            <a:pPr algn="l"/>
            <a:endParaRPr lang="nl-NL" sz="4000" dirty="0">
              <a:highlight>
                <a:srgbClr val="800000"/>
              </a:highlight>
            </a:endParaRPr>
          </a:p>
          <a:p>
            <a:endParaRPr lang="nl-NL" dirty="0"/>
          </a:p>
        </p:txBody>
      </p:sp>
      <p:pic>
        <p:nvPicPr>
          <p:cNvPr id="4" name="Picture 4" descr="Tijdvak 2 - hv123 - Lesmateriaal - Wikiwijs">
            <a:extLst>
              <a:ext uri="{FF2B5EF4-FFF2-40B4-BE49-F238E27FC236}">
                <a16:creationId xmlns:a16="http://schemas.microsoft.com/office/drawing/2014/main" id="{F67CAD88-B4B4-4172-9CE4-9F1F9ED521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44" y="0"/>
            <a:ext cx="1326321" cy="1326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3155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742332"/>
      </a:dk2>
      <a:lt2>
        <a:srgbClr val="EE91A0"/>
      </a:lt2>
      <a:accent1>
        <a:srgbClr val="E03754"/>
      </a:accent1>
      <a:accent2>
        <a:srgbClr val="E86C2E"/>
      </a:accent2>
      <a:accent3>
        <a:srgbClr val="DAB250"/>
      </a:accent3>
      <a:accent4>
        <a:srgbClr val="60C4AA"/>
      </a:accent4>
      <a:accent5>
        <a:srgbClr val="51A9DB"/>
      </a:accent5>
      <a:accent6>
        <a:srgbClr val="976AC9"/>
      </a:accent6>
      <a:hlink>
        <a:srgbClr val="D5445E"/>
      </a:hlink>
      <a:folHlink>
        <a:srgbClr val="E17C8E"/>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6B2E858E-683F-40D9-B4CB-284D097F3AC0}"/>
    </a:ext>
  </a:extLst>
</a:theme>
</file>

<file path=docProps/app.xml><?xml version="1.0" encoding="utf-8"?>
<Properties xmlns="http://schemas.openxmlformats.org/officeDocument/2006/extended-properties" xmlns:vt="http://schemas.openxmlformats.org/officeDocument/2006/docPropsVTypes">
  <Template>Damast</Template>
  <TotalTime>7578</TotalTime>
  <Words>1349</Words>
  <Application>Microsoft Office PowerPoint</Application>
  <PresentationFormat>Breedbeeld</PresentationFormat>
  <Paragraphs>91</Paragraphs>
  <Slides>21</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21</vt:i4>
      </vt:variant>
    </vt:vector>
  </HeadingPairs>
  <TitlesOfParts>
    <vt:vector size="27" baseType="lpstr">
      <vt:lpstr>Arial</vt:lpstr>
      <vt:lpstr>Arial</vt:lpstr>
      <vt:lpstr>Bookman Old Style</vt:lpstr>
      <vt:lpstr>ff-tisa-web-pro</vt:lpstr>
      <vt:lpstr>Rockwell</vt:lpstr>
      <vt:lpstr>Damask</vt:lpstr>
      <vt:lpstr>Hoofdstuk 3 De romeinen   Paragraaf 3.3</vt:lpstr>
      <vt:lpstr>De planning</vt:lpstr>
      <vt:lpstr>Huiswerk</vt:lpstr>
      <vt:lpstr>Huiswerk</vt:lpstr>
      <vt:lpstr>3 gekke en grappige feitjes over leven in de Romeinse stad</vt:lpstr>
      <vt:lpstr>Carthago was één van de grootste vijanden van Rome. De bekendste generaal, Hannibal, trok door de alpen op Olifanten om Rome aan te vallen.</vt:lpstr>
      <vt:lpstr>Politicus Marcus Porcius Cato beëindigde zijn toespraken Meestal met de uitspraak: “Delenda est Carthago”;  Carthago moet worden vernietigd.</vt:lpstr>
      <vt:lpstr>Na overwinningen hielden de Romeinen uitgebreide triomfoptochten</vt:lpstr>
      <vt:lpstr>Lesdoelen</vt:lpstr>
      <vt:lpstr>“Ook waren de romeinen goed in organiseren, bijvoorbeeld van hun leger…”</vt:lpstr>
      <vt:lpstr>Aan de limes</vt:lpstr>
      <vt:lpstr>Welke landen vielen binnen het Romeinse Rijk?</vt:lpstr>
      <vt:lpstr>Kenmerkend aspect: </vt:lpstr>
      <vt:lpstr>Kenmerkend aspect: </vt:lpstr>
      <vt:lpstr>Kenmerkend aspect: De confrontatie tussen de Grieks-Romeinse en Germaanse cultuur</vt:lpstr>
      <vt:lpstr>Bron: Romeinse stad in Nederland</vt:lpstr>
      <vt:lpstr>Kenmerkend aspect: De confrontatie tussen  de Grieks-Romeinse en  Germaanse cultuur</vt:lpstr>
      <vt:lpstr>Groei van het Romeinse rijk</vt:lpstr>
      <vt:lpstr>Extra: het leven van een Romeinse soldaat</vt:lpstr>
      <vt:lpstr>Lesdoelen</vt:lpstr>
      <vt:lpstr>Controlevragen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Huiswerk voor donderdag 18 oktober  1 t/m 5 (blz. 86 &amp; 91)</dc:title>
  <dc:creator>Ferry van der Horst</dc:creator>
  <cp:lastModifiedBy>Ferry van der Horst</cp:lastModifiedBy>
  <cp:revision>67</cp:revision>
  <dcterms:created xsi:type="dcterms:W3CDTF">2021-11-17T09:12:02Z</dcterms:created>
  <dcterms:modified xsi:type="dcterms:W3CDTF">2022-11-20T19:55:03Z</dcterms:modified>
</cp:coreProperties>
</file>